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7" r:id="rId3"/>
    <p:sldId id="258" r:id="rId4"/>
    <p:sldId id="256" r:id="rId5"/>
    <p:sldId id="261" r:id="rId6"/>
    <p:sldId id="262" r:id="rId7"/>
    <p:sldId id="265" r:id="rId8"/>
    <p:sldId id="266" r:id="rId9"/>
    <p:sldId id="267" r:id="rId10"/>
    <p:sldId id="268" r:id="rId11"/>
    <p:sldId id="273" r:id="rId12"/>
    <p:sldId id="269" r:id="rId13"/>
    <p:sldId id="270" r:id="rId14"/>
    <p:sldId id="263" r:id="rId15"/>
    <p:sldId id="264" r:id="rId16"/>
    <p:sldId id="271" r:id="rId17"/>
    <p:sldId id="272" r:id="rId18"/>
    <p:sldId id="260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46"/>
    <p:restoredTop sz="95788"/>
  </p:normalViewPr>
  <p:slideViewPr>
    <p:cSldViewPr snapToGrid="0">
      <p:cViewPr varScale="1">
        <p:scale>
          <a:sx n="78" d="100"/>
          <a:sy n="78" d="100"/>
        </p:scale>
        <p:origin x="171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83EC3039-8FE6-F2BC-8159-88498E25C6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F775D7-9417-0906-1B9D-2A21C026B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ECD5-86EE-2B4B-BCA7-D88D68236C71}" type="datetimeFigureOut">
              <a:rPr kumimoji="1" lang="zh-CN" altLang="en-US" smtClean="0"/>
              <a:t>2022/8/30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042C22-08BD-CA94-F2BA-5E334D0CF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3B170C-54EB-6D70-4005-78FC7CFEE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F10C-1BD4-2344-BB44-CCA09320940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DED5C87-86AB-F77F-40D7-7F2211559087}"/>
              </a:ext>
            </a:extLst>
          </p:cNvPr>
          <p:cNvSpPr/>
          <p:nvPr userDrawn="1"/>
        </p:nvSpPr>
        <p:spPr>
          <a:xfrm>
            <a:off x="2932452" y="0"/>
            <a:ext cx="26043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6AD6A9C-1CE7-7387-81B9-D12AAA4D2092}"/>
              </a:ext>
            </a:extLst>
          </p:cNvPr>
          <p:cNvSpPr/>
          <p:nvPr userDrawn="1"/>
        </p:nvSpPr>
        <p:spPr>
          <a:xfrm>
            <a:off x="1630285" y="5718729"/>
            <a:ext cx="26043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485F4FC4-2F78-D77D-C41A-B47F677C76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30516" y="322135"/>
            <a:ext cx="2185258" cy="82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63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585C2F-A6FF-C5AE-5ACA-DD1E93AF2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1C800AF-EE61-F55B-3CAC-2207BE4ABC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0DC1625-660B-6B22-BBF3-6BED09F28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00DB0C-8CA4-779F-875C-619D1AAC0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ECD5-86EE-2B4B-BCA7-D88D68236C71}" type="datetimeFigureOut">
              <a:rPr kumimoji="1" lang="zh-CN" altLang="en-US" smtClean="0"/>
              <a:t>2022/8/30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2E56255-7C7F-9713-57E7-4267E867C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281C0E-22ED-CD48-052A-00FFD798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F10C-1BD4-2344-BB44-CCA0932094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4898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15FF1-921C-459D-6434-1D05944E0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4F5CF8-451C-4B27-B50E-28A4B6F15D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FD8B5F-A5AE-617B-0D49-85E95128F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ECD5-86EE-2B4B-BCA7-D88D68236C71}" type="datetimeFigureOut">
              <a:rPr kumimoji="1" lang="zh-CN" altLang="en-US" smtClean="0"/>
              <a:t>2022/8/30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1DF0AA-3DD9-DCBF-1F9A-577C6DE62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66D872-2301-13A2-C4F6-96F98FAE7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F10C-1BD4-2344-BB44-CCA0932094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62715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084596E-A9D5-04DD-CBDA-DB7295221C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908DB0-C101-2234-DCD6-AFC1C5F95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47D3F5-D4D2-FA85-04B2-BAD9B6CAF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ECD5-86EE-2B4B-BCA7-D88D68236C71}" type="datetimeFigureOut">
              <a:rPr kumimoji="1" lang="zh-CN" altLang="en-US" smtClean="0"/>
              <a:t>2022/8/30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9EBC22-8C07-39A6-A8C0-C51DDAA07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960D09-3EBD-D90F-68AD-E3D682302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F10C-1BD4-2344-BB44-CCA0932094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6047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AE880C9C-DA47-3787-8E1E-E479DAA8BE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70FCE8-6981-D3DB-7A28-760004222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ECD5-86EE-2B4B-BCA7-D88D68236C71}" type="datetimeFigureOut">
              <a:rPr kumimoji="1" lang="zh-CN" altLang="en-US" smtClean="0"/>
              <a:t>2022/8/30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FA8B82-B3FA-F63A-76DE-4FFBBE3C6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183926-301C-F565-7B8C-EC8559BFD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F10C-1BD4-2344-BB44-CCA09320940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8D92427E-64AF-6C84-7053-F21FA13FFA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" y="520700"/>
            <a:ext cx="7429500" cy="635000"/>
          </a:xfrm>
        </p:spPr>
        <p:txBody>
          <a:bodyPr anchor="ctr"/>
          <a:lstStyle>
            <a:lvl1pPr marL="0" indent="0">
              <a:buFontTx/>
              <a:buNone/>
              <a:defRPr b="0" i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2B1083C-4EF4-B96B-4DCE-60D156FBED8C}"/>
              </a:ext>
            </a:extLst>
          </p:cNvPr>
          <p:cNvSpPr/>
          <p:nvPr userDrawn="1"/>
        </p:nvSpPr>
        <p:spPr>
          <a:xfrm>
            <a:off x="9587667" y="0"/>
            <a:ext cx="2604333" cy="96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 descr="文本&#10;&#10;描述已自动生成">
            <a:extLst>
              <a:ext uri="{FF2B5EF4-FFF2-40B4-BE49-F238E27FC236}">
                <a16:creationId xmlns:a16="http://schemas.microsoft.com/office/drawing/2014/main" id="{0743E037-B12D-9E25-B850-5E14987A60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30516" y="322135"/>
            <a:ext cx="2185258" cy="82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73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85A881-F8DE-0B26-F5F7-F77CE93D4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ECD5-86EE-2B4B-BCA7-D88D68236C71}" type="datetimeFigureOut">
              <a:rPr kumimoji="1" lang="zh-CN" altLang="en-US" smtClean="0"/>
              <a:t>2022/8/30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ACA98A-28F1-55AD-EDEB-772AB9E6E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05D254-A7AC-3C25-67BD-5E309DD01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F10C-1BD4-2344-BB44-CCA09320940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5E2324D-E36A-DBF5-C6BE-50D7130921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68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85A881-F8DE-0B26-F5F7-F77CE93D4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ECD5-86EE-2B4B-BCA7-D88D68236C71}" type="datetimeFigureOut">
              <a:rPr kumimoji="1" lang="zh-CN" altLang="en-US" smtClean="0"/>
              <a:t>2022/8/30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ACA98A-28F1-55AD-EDEB-772AB9E6E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05D254-A7AC-3C25-67BD-5E309DD01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F10C-1BD4-2344-BB44-CCA09320940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3" name="图片 2" descr="公司名称&#10;&#10;中度可信度描述已自动生成">
            <a:extLst>
              <a:ext uri="{FF2B5EF4-FFF2-40B4-BE49-F238E27FC236}">
                <a16:creationId xmlns:a16="http://schemas.microsoft.com/office/drawing/2014/main" id="{E81F9C1A-5ECF-F245-FBA4-60550AD0F77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图片 7" descr="手机屏幕截图&#10;&#10;低可信度描述已自动生成">
            <a:extLst>
              <a:ext uri="{FF2B5EF4-FFF2-40B4-BE49-F238E27FC236}">
                <a16:creationId xmlns:a16="http://schemas.microsoft.com/office/drawing/2014/main" id="{1B509665-9E2B-6E07-9683-F6E678E348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86822" y="398619"/>
            <a:ext cx="2083019" cy="6672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F203132-5A5D-D1AB-110C-07F3120C8A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331892" y="278231"/>
            <a:ext cx="2420553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96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F4B8AD-0D72-A6CC-2708-FAAC3C39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11722F-B4B3-5530-3972-6C30A33A04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CFCA63-0DBB-9161-34FF-220594977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278F22-B527-586D-DB7F-A95B15B5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ECD5-86EE-2B4B-BCA7-D88D68236C71}" type="datetimeFigureOut">
              <a:rPr kumimoji="1" lang="zh-CN" altLang="en-US" smtClean="0"/>
              <a:t>2022/8/30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280D9D9-E1E0-3A68-9E31-B2ECBD55F9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838B24-B9F1-B037-FC1C-50961059E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F10C-1BD4-2344-BB44-CCA0932094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058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9AD864-9165-A57C-A7A5-8461A07D4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763B7A-7A8D-0524-E84F-2DD0E48CB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602A574-B598-2C1A-2548-5BF454746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B957E69-E934-009A-DA2F-416B743240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18E6450-82E6-696B-4F44-CBFE9C5EF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3AB6AB3-6A55-F197-49E8-65F47EF66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ECD5-86EE-2B4B-BCA7-D88D68236C71}" type="datetimeFigureOut">
              <a:rPr kumimoji="1" lang="zh-CN" altLang="en-US" smtClean="0"/>
              <a:t>2022/8/30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1BFAC19-3EC6-77D3-0396-A887B4979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0FC0D25-391E-B2F7-92D5-28293957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F10C-1BD4-2344-BB44-CCA0932094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5974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E8253-C933-A9DA-B791-140093D64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D9664F9-6E19-2EFB-240C-8C97F60C0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ECD5-86EE-2B4B-BCA7-D88D68236C71}" type="datetimeFigureOut">
              <a:rPr kumimoji="1" lang="zh-CN" altLang="en-US" smtClean="0"/>
              <a:t>2022/8/30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A8A0797-DE96-323E-5DCA-6AD0B08D8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5E06D89-1BE0-5697-EDD4-381FEAA20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F10C-1BD4-2344-BB44-CCA0932094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671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FFE5E74-83CB-9463-E7F8-89D332A3E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ECD5-86EE-2B4B-BCA7-D88D68236C71}" type="datetimeFigureOut">
              <a:rPr kumimoji="1" lang="zh-CN" altLang="en-US" smtClean="0"/>
              <a:t>2022/8/30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9464FEC-01BA-E56E-0F02-042E478DA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D70A60-E87C-FF29-F8AA-F7DF0CD83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F10C-1BD4-2344-BB44-CCA0932094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8137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6D020-A186-6EE1-5831-14FFC1E71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25227F-F356-E79A-F1CC-6E41A2184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0DCEBDF-F56A-BF58-0215-FFC116D6E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43B5D5-A891-6672-CF7F-62AE08D79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ECD5-86EE-2B4B-BCA7-D88D68236C71}" type="datetimeFigureOut">
              <a:rPr kumimoji="1" lang="zh-CN" altLang="en-US" smtClean="0"/>
              <a:t>2022/8/30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9AA04FF-E5CC-C6ED-90A5-D7F1B0850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AF89FD-1237-7E56-BF1C-43DF37B9F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7CF10C-1BD4-2344-BB44-CCA0932094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193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33657ED-0FBB-E452-CABB-B89A4C22E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3BA263-DE5B-AEFD-76DE-F3E321D198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2777C5-879B-A43B-2EB7-47893AD4D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AECD5-86EE-2B4B-BCA7-D88D68236C71}" type="datetimeFigureOut">
              <a:rPr kumimoji="1" lang="zh-CN" altLang="en-US" smtClean="0"/>
              <a:t>2022/8/30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DB8E02-6650-DA3C-866F-D6A57E6549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01FEB4-376A-2D33-876D-2287EAC48F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7CF10C-1BD4-2344-BB44-CCA09320940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1983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83878A1-99A6-8A41-88D0-B224B7ED2783}"/>
              </a:ext>
            </a:extLst>
          </p:cNvPr>
          <p:cNvSpPr txBox="1"/>
          <p:nvPr/>
        </p:nvSpPr>
        <p:spPr>
          <a:xfrm>
            <a:off x="4950320" y="3583377"/>
            <a:ext cx="7141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题目：因果推断与建模方案分享</a:t>
            </a:r>
            <a:endParaRPr lang="en-US" altLang="zh-CN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 descr="文本&#10;&#10;描述已自动生成">
            <a:extLst>
              <a:ext uri="{FF2B5EF4-FFF2-40B4-BE49-F238E27FC236}">
                <a16:creationId xmlns:a16="http://schemas.microsoft.com/office/drawing/2014/main" id="{4A84195A-F04B-CE7D-B7D8-F3DF027AD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663" y="1241594"/>
            <a:ext cx="5632799" cy="203303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6AD2F25-4CF5-0595-E850-BCD27EE5D2E4}"/>
              </a:ext>
            </a:extLst>
          </p:cNvPr>
          <p:cNvSpPr txBox="1"/>
          <p:nvPr/>
        </p:nvSpPr>
        <p:spPr>
          <a:xfrm>
            <a:off x="6608165" y="5134441"/>
            <a:ext cx="5037735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主讲人：欧阳滨滨</a:t>
            </a:r>
            <a:endParaRPr lang="en-US" altLang="zh-CN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队伍名称：鹅山剑客</a:t>
            </a:r>
          </a:p>
        </p:txBody>
      </p:sp>
    </p:spTree>
    <p:extLst>
      <p:ext uri="{BB962C8B-B14F-4D97-AF65-F5344CB8AC3E}">
        <p14:creationId xmlns:p14="http://schemas.microsoft.com/office/powerpoint/2010/main" val="2897786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BDEE5D6-F361-C9C0-13A4-04386EBDB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解题思路与方案</a:t>
            </a:r>
            <a:r>
              <a:rPr lang="en-US" altLang="zh-CN" dirty="0"/>
              <a:t>---</a:t>
            </a:r>
            <a:r>
              <a:rPr lang="zh-CN" altLang="en-US" dirty="0"/>
              <a:t>因果分析</a:t>
            </a:r>
            <a:r>
              <a:rPr lang="en-US" altLang="zh-CN" dirty="0"/>
              <a:t>---</a:t>
            </a:r>
            <a:r>
              <a:rPr lang="zh-CN" altLang="en-US" dirty="0"/>
              <a:t>分离出</a:t>
            </a:r>
            <a:r>
              <a:rPr lang="en-US" altLang="zh-CN" dirty="0"/>
              <a:t>C</a:t>
            </a:r>
            <a:endParaRPr lang="zh-CN" altLang="en-US" dirty="0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B4F80FF5-DBDF-B4C9-D2E6-8E89D1C3B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634" y="1760028"/>
            <a:ext cx="258127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F5481BF-85CB-CB18-C6D7-D6EFE49597D8}"/>
              </a:ext>
            </a:extLst>
          </p:cNvPr>
          <p:cNvSpPr txBox="1"/>
          <p:nvPr/>
        </p:nvSpPr>
        <p:spPr>
          <a:xfrm>
            <a:off x="609600" y="1508250"/>
            <a:ext cx="5469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基于模型的条件独立性检验：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449B48-F5C2-F9D6-351F-985045A18DC6}"/>
              </a:ext>
            </a:extLst>
          </p:cNvPr>
          <p:cNvSpPr txBox="1"/>
          <p:nvPr/>
        </p:nvSpPr>
        <p:spPr>
          <a:xfrm>
            <a:off x="609600" y="2063692"/>
            <a:ext cx="6392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对于变量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，如果在原输入</a:t>
            </a:r>
            <a:r>
              <a:rPr lang="en-US" altLang="zh-CN" dirty="0">
                <a:solidFill>
                  <a:srgbClr val="FF0000"/>
                </a:solidFill>
              </a:rPr>
              <a:t>(X,Y)</a:t>
            </a:r>
            <a:r>
              <a:rPr lang="zh-CN" altLang="en-US" dirty="0">
                <a:solidFill>
                  <a:srgbClr val="FF0000"/>
                </a:solidFill>
              </a:rPr>
              <a:t>的基础上，加上变量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en-US" dirty="0">
                <a:solidFill>
                  <a:srgbClr val="FF0000"/>
                </a:solidFill>
              </a:rPr>
              <a:t>作为额外输入，能使得模型对于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的预测更准确，那么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en-US" dirty="0">
                <a:solidFill>
                  <a:srgbClr val="FF0000"/>
                </a:solidFill>
              </a:rPr>
              <a:t>关于（</a:t>
            </a:r>
            <a:r>
              <a:rPr lang="en-US" altLang="zh-CN" dirty="0">
                <a:solidFill>
                  <a:srgbClr val="FF0000"/>
                </a:solidFill>
              </a:rPr>
              <a:t>X,Y</a:t>
            </a:r>
            <a:r>
              <a:rPr lang="zh-CN" altLang="en-US" dirty="0">
                <a:solidFill>
                  <a:srgbClr val="FF0000"/>
                </a:solidFill>
              </a:rPr>
              <a:t>）条件不独立。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B9C0F1-1771-254F-E19D-BDB7CF7F60C0}"/>
                  </a:ext>
                </a:extLst>
              </p:cNvPr>
              <p:cNvSpPr txBox="1"/>
              <p:nvPr/>
            </p:nvSpPr>
            <p:spPr>
              <a:xfrm>
                <a:off x="667427" y="3711255"/>
                <a:ext cx="680500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本次比赛，对变量的两两组合进行基于模型的条件独立性检验，恰好能大致将变量分成两组（已经排除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）。</a:t>
                </a:r>
                <a:endParaRPr lang="en-US" altLang="zh-CN" dirty="0"/>
              </a:p>
              <a:p>
                <a:r>
                  <a:rPr lang="zh-CN" altLang="en-US" dirty="0"/>
                  <a:t>至于如何确定哪组变量是</a:t>
                </a:r>
                <a:r>
                  <a:rPr lang="en-US" altLang="zh-CN" dirty="0"/>
                  <a:t>W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 </m:t>
                    </m:r>
                  </m:oMath>
                </a14:m>
                <a:r>
                  <a:rPr lang="en-US" altLang="zh-CN" dirty="0"/>
                  <a:t>Q</a:t>
                </a:r>
                <a:r>
                  <a:rPr lang="zh-CN" altLang="en-US" dirty="0"/>
                  <a:t>，哪组变量是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，有多种方法检验，时间关系，这里不再赘述。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CB9C0F1-1771-254F-E19D-BDB7CF7F60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27" y="3711255"/>
                <a:ext cx="6805001" cy="1200329"/>
              </a:xfrm>
              <a:prstGeom prst="rect">
                <a:avLst/>
              </a:prstGeom>
              <a:blipFill>
                <a:blip r:embed="rId3"/>
                <a:stretch>
                  <a:fillRect l="-716" t="-3046" r="-4029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043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BDEE5D6-F361-C9C0-13A4-04386EBDB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zh-CN" altLang="en-US" dirty="0"/>
              <a:t>解题思路与方案</a:t>
            </a:r>
            <a:r>
              <a:rPr lang="en-US" altLang="zh-CN" dirty="0"/>
              <a:t>---</a:t>
            </a:r>
            <a:r>
              <a:rPr lang="zh-CN" altLang="en-US" dirty="0"/>
              <a:t>因果分析</a:t>
            </a:r>
            <a:r>
              <a:rPr lang="en-US" altLang="zh-CN" dirty="0"/>
              <a:t>---</a:t>
            </a:r>
            <a:r>
              <a:rPr lang="zh-CN" altLang="en-US" dirty="0"/>
              <a:t>分离出</a:t>
            </a:r>
            <a:r>
              <a:rPr lang="en-US" altLang="zh-CN" dirty="0"/>
              <a:t>C---V_16</a:t>
            </a:r>
            <a:r>
              <a:rPr lang="zh-CN" altLang="en-US" dirty="0"/>
              <a:t>为例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B4F80FF5-DBDF-B4C9-D2E6-8E89D1C3B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634" y="1760028"/>
            <a:ext cx="258127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21882C4-408C-CA0D-ED8F-9349CEF522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927456"/>
              </p:ext>
            </p:extLst>
          </p:nvPr>
        </p:nvGraphicFramePr>
        <p:xfrm>
          <a:off x="745091" y="1302265"/>
          <a:ext cx="2397616" cy="48398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8808">
                  <a:extLst>
                    <a:ext uri="{9D8B030D-6E8A-4147-A177-3AD203B41FA5}">
                      <a16:colId xmlns:a16="http://schemas.microsoft.com/office/drawing/2014/main" val="2975170644"/>
                    </a:ext>
                  </a:extLst>
                </a:gridCol>
                <a:gridCol w="1198808">
                  <a:extLst>
                    <a:ext uri="{9D8B030D-6E8A-4147-A177-3AD203B41FA5}">
                      <a16:colId xmlns:a16="http://schemas.microsoft.com/office/drawing/2014/main" val="2997355182"/>
                    </a:ext>
                  </a:extLst>
                </a:gridCol>
              </a:tblGrid>
              <a:tr h="322294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900" u="none" strike="noStrike">
                          <a:effectLst/>
                        </a:rPr>
                        <a:t>额外加入的变量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/>
                        </a:rPr>
                        <a:t>V_16</a:t>
                      </a:r>
                      <a:r>
                        <a:rPr lang="zh-CN" altLang="en-US" sz="900" u="none" strike="noStrike">
                          <a:effectLst/>
                        </a:rPr>
                        <a:t>预测误差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b"/>
                </a:tc>
                <a:extLst>
                  <a:ext uri="{0D108BD9-81ED-4DB2-BD59-A6C34878D82A}">
                    <a16:rowId xmlns:a16="http://schemas.microsoft.com/office/drawing/2014/main" val="3070884943"/>
                  </a:ext>
                </a:extLst>
              </a:tr>
              <a:tr h="1673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V_16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>
                          <a:effectLst/>
                        </a:rPr>
                        <a:t>0.004581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extLst>
                  <a:ext uri="{0D108BD9-81ED-4DB2-BD59-A6C34878D82A}">
                    <a16:rowId xmlns:a16="http://schemas.microsoft.com/office/drawing/2014/main" val="268820357"/>
                  </a:ext>
                </a:extLst>
              </a:tr>
              <a:tr h="1673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V_15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>
                          <a:effectLst/>
                        </a:rPr>
                        <a:t>0.277406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extLst>
                  <a:ext uri="{0D108BD9-81ED-4DB2-BD59-A6C34878D82A}">
                    <a16:rowId xmlns:a16="http://schemas.microsoft.com/office/drawing/2014/main" val="588839555"/>
                  </a:ext>
                </a:extLst>
              </a:tr>
              <a:tr h="1673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V_9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>
                          <a:effectLst/>
                        </a:rPr>
                        <a:t>0.290067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extLst>
                  <a:ext uri="{0D108BD9-81ED-4DB2-BD59-A6C34878D82A}">
                    <a16:rowId xmlns:a16="http://schemas.microsoft.com/office/drawing/2014/main" val="1970915949"/>
                  </a:ext>
                </a:extLst>
              </a:tr>
              <a:tr h="1673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V_7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>
                          <a:effectLst/>
                        </a:rPr>
                        <a:t>0.32599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extLst>
                  <a:ext uri="{0D108BD9-81ED-4DB2-BD59-A6C34878D82A}">
                    <a16:rowId xmlns:a16="http://schemas.microsoft.com/office/drawing/2014/main" val="1076418622"/>
                  </a:ext>
                </a:extLst>
              </a:tr>
              <a:tr h="1673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V_25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>
                          <a:effectLst/>
                        </a:rPr>
                        <a:t>0.328739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extLst>
                  <a:ext uri="{0D108BD9-81ED-4DB2-BD59-A6C34878D82A}">
                    <a16:rowId xmlns:a16="http://schemas.microsoft.com/office/drawing/2014/main" val="3618396103"/>
                  </a:ext>
                </a:extLst>
              </a:tr>
              <a:tr h="1673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V_24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>
                          <a:effectLst/>
                        </a:rPr>
                        <a:t>0.331479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extLst>
                  <a:ext uri="{0D108BD9-81ED-4DB2-BD59-A6C34878D82A}">
                    <a16:rowId xmlns:a16="http://schemas.microsoft.com/office/drawing/2014/main" val="1426674145"/>
                  </a:ext>
                </a:extLst>
              </a:tr>
              <a:tr h="1673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/>
                        </a:rPr>
                        <a:t>V_6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>
                          <a:effectLst/>
                        </a:rPr>
                        <a:t>0.331747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extLst>
                  <a:ext uri="{0D108BD9-81ED-4DB2-BD59-A6C34878D82A}">
                    <a16:rowId xmlns:a16="http://schemas.microsoft.com/office/drawing/2014/main" val="83065007"/>
                  </a:ext>
                </a:extLst>
              </a:tr>
              <a:tr h="1673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V_37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>
                          <a:effectLst/>
                        </a:rPr>
                        <a:t>0.333207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extLst>
                  <a:ext uri="{0D108BD9-81ED-4DB2-BD59-A6C34878D82A}">
                    <a16:rowId xmlns:a16="http://schemas.microsoft.com/office/drawing/2014/main" val="768224434"/>
                  </a:ext>
                </a:extLst>
              </a:tr>
              <a:tr h="1673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V_31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0.347109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extLst>
                  <a:ext uri="{0D108BD9-81ED-4DB2-BD59-A6C34878D82A}">
                    <a16:rowId xmlns:a16="http://schemas.microsoft.com/office/drawing/2014/main" val="1494976649"/>
                  </a:ext>
                </a:extLst>
              </a:tr>
              <a:tr h="1673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V_8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0.348174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extLst>
                  <a:ext uri="{0D108BD9-81ED-4DB2-BD59-A6C34878D82A}">
                    <a16:rowId xmlns:a16="http://schemas.microsoft.com/office/drawing/2014/main" val="1883366954"/>
                  </a:ext>
                </a:extLst>
              </a:tr>
              <a:tr h="1673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V_29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0.354605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extLst>
                  <a:ext uri="{0D108BD9-81ED-4DB2-BD59-A6C34878D82A}">
                    <a16:rowId xmlns:a16="http://schemas.microsoft.com/office/drawing/2014/main" val="574337885"/>
                  </a:ext>
                </a:extLst>
              </a:tr>
              <a:tr h="1673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V_39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>
                          <a:effectLst/>
                        </a:rPr>
                        <a:t>0.35535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extLst>
                  <a:ext uri="{0D108BD9-81ED-4DB2-BD59-A6C34878D82A}">
                    <a16:rowId xmlns:a16="http://schemas.microsoft.com/office/drawing/2014/main" val="3424755292"/>
                  </a:ext>
                </a:extLst>
              </a:tr>
              <a:tr h="1673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V_19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0.355941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extLst>
                  <a:ext uri="{0D108BD9-81ED-4DB2-BD59-A6C34878D82A}">
                    <a16:rowId xmlns:a16="http://schemas.microsoft.com/office/drawing/2014/main" val="866475288"/>
                  </a:ext>
                </a:extLst>
              </a:tr>
              <a:tr h="1673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V_2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>
                          <a:effectLst/>
                        </a:rPr>
                        <a:t>0.356882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extLst>
                  <a:ext uri="{0D108BD9-81ED-4DB2-BD59-A6C34878D82A}">
                    <a16:rowId xmlns:a16="http://schemas.microsoft.com/office/drawing/2014/main" val="3576765478"/>
                  </a:ext>
                </a:extLst>
              </a:tr>
              <a:tr h="1673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V_28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>
                          <a:effectLst/>
                        </a:rPr>
                        <a:t>0.357422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extLst>
                  <a:ext uri="{0D108BD9-81ED-4DB2-BD59-A6C34878D82A}">
                    <a16:rowId xmlns:a16="http://schemas.microsoft.com/office/drawing/2014/main" val="98669922"/>
                  </a:ext>
                </a:extLst>
              </a:tr>
              <a:tr h="1673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V_12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0.357589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extLst>
                  <a:ext uri="{0D108BD9-81ED-4DB2-BD59-A6C34878D82A}">
                    <a16:rowId xmlns:a16="http://schemas.microsoft.com/office/drawing/2014/main" val="2463905008"/>
                  </a:ext>
                </a:extLst>
              </a:tr>
              <a:tr h="1673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V_14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>
                          <a:effectLst/>
                        </a:rPr>
                        <a:t>0.358073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extLst>
                  <a:ext uri="{0D108BD9-81ED-4DB2-BD59-A6C34878D82A}">
                    <a16:rowId xmlns:a16="http://schemas.microsoft.com/office/drawing/2014/main" val="1269625380"/>
                  </a:ext>
                </a:extLst>
              </a:tr>
              <a:tr h="1673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V_11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0.358554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extLst>
                  <a:ext uri="{0D108BD9-81ED-4DB2-BD59-A6C34878D82A}">
                    <a16:rowId xmlns:a16="http://schemas.microsoft.com/office/drawing/2014/main" val="827354330"/>
                  </a:ext>
                </a:extLst>
              </a:tr>
              <a:tr h="1673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V_5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0.35858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extLst>
                  <a:ext uri="{0D108BD9-81ED-4DB2-BD59-A6C34878D82A}">
                    <a16:rowId xmlns:a16="http://schemas.microsoft.com/office/drawing/2014/main" val="972769618"/>
                  </a:ext>
                </a:extLst>
              </a:tr>
              <a:tr h="1673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V_26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0.358939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extLst>
                  <a:ext uri="{0D108BD9-81ED-4DB2-BD59-A6C34878D82A}">
                    <a16:rowId xmlns:a16="http://schemas.microsoft.com/office/drawing/2014/main" val="4047413115"/>
                  </a:ext>
                </a:extLst>
              </a:tr>
              <a:tr h="1673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V_10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0.358979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extLst>
                  <a:ext uri="{0D108BD9-81ED-4DB2-BD59-A6C34878D82A}">
                    <a16:rowId xmlns:a16="http://schemas.microsoft.com/office/drawing/2014/main" val="511163227"/>
                  </a:ext>
                </a:extLst>
              </a:tr>
              <a:tr h="1673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V_30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0.359228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extLst>
                  <a:ext uri="{0D108BD9-81ED-4DB2-BD59-A6C34878D82A}">
                    <a16:rowId xmlns:a16="http://schemas.microsoft.com/office/drawing/2014/main" val="1191617781"/>
                  </a:ext>
                </a:extLst>
              </a:tr>
              <a:tr h="1673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V_20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0.359229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extLst>
                  <a:ext uri="{0D108BD9-81ED-4DB2-BD59-A6C34878D82A}">
                    <a16:rowId xmlns:a16="http://schemas.microsoft.com/office/drawing/2014/main" val="3862041538"/>
                  </a:ext>
                </a:extLst>
              </a:tr>
              <a:tr h="1673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V_32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0.35924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extLst>
                  <a:ext uri="{0D108BD9-81ED-4DB2-BD59-A6C34878D82A}">
                    <a16:rowId xmlns:a16="http://schemas.microsoft.com/office/drawing/2014/main" val="4186318967"/>
                  </a:ext>
                </a:extLst>
              </a:tr>
              <a:tr h="1673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V_27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0.359264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extLst>
                  <a:ext uri="{0D108BD9-81ED-4DB2-BD59-A6C34878D82A}">
                    <a16:rowId xmlns:a16="http://schemas.microsoft.com/office/drawing/2014/main" val="2480567707"/>
                  </a:ext>
                </a:extLst>
              </a:tr>
              <a:tr h="1673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V_38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0.359371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extLst>
                  <a:ext uri="{0D108BD9-81ED-4DB2-BD59-A6C34878D82A}">
                    <a16:rowId xmlns:a16="http://schemas.microsoft.com/office/drawing/2014/main" val="1708051024"/>
                  </a:ext>
                </a:extLst>
              </a:tr>
              <a:tr h="16731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/>
                        </a:rPr>
                        <a:t>V_13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50" u="none" strike="noStrike" dirty="0">
                          <a:effectLst/>
                        </a:rPr>
                        <a:t>0.359383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  <a:ea typeface="等线" panose="02010600030101010101" pitchFamily="2" charset="-122"/>
                      </a:endParaRPr>
                    </a:p>
                  </a:txBody>
                  <a:tcPr marL="4059" marR="4059" marT="4059" marB="0" anchor="ctr"/>
                </a:tc>
                <a:extLst>
                  <a:ext uri="{0D108BD9-81ED-4DB2-BD59-A6C34878D82A}">
                    <a16:rowId xmlns:a16="http://schemas.microsoft.com/office/drawing/2014/main" val="2475451177"/>
                  </a:ext>
                </a:extLst>
              </a:tr>
            </a:tbl>
          </a:graphicData>
        </a:graphic>
      </p:graphicFrame>
      <p:pic>
        <p:nvPicPr>
          <p:cNvPr id="1028" name="Picture 4">
            <a:extLst>
              <a:ext uri="{FF2B5EF4-FFF2-40B4-BE49-F238E27FC236}">
                <a16:creationId xmlns:a16="http://schemas.microsoft.com/office/drawing/2014/main" id="{558A84F8-5835-A823-3076-0F1AD12F2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557" y="1512109"/>
            <a:ext cx="4271978" cy="280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0E79B57-8D93-23B8-DDDD-5A930B87A2AB}"/>
              </a:ext>
            </a:extLst>
          </p:cNvPr>
          <p:cNvSpPr txBox="1"/>
          <p:nvPr/>
        </p:nvSpPr>
        <p:spPr>
          <a:xfrm>
            <a:off x="3968259" y="2166330"/>
            <a:ext cx="282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预测误差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1FF199-9A9A-71D1-9F8D-FA116BBEBD20}"/>
              </a:ext>
            </a:extLst>
          </p:cNvPr>
          <p:cNvSpPr txBox="1"/>
          <p:nvPr/>
        </p:nvSpPr>
        <p:spPr>
          <a:xfrm>
            <a:off x="5158882" y="4314888"/>
            <a:ext cx="350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根据预测误差排序的变量序号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7F47246-69A8-018D-283E-E225B349F69B}"/>
              </a:ext>
            </a:extLst>
          </p:cNvPr>
          <p:cNvSpPr txBox="1"/>
          <p:nvPr/>
        </p:nvSpPr>
        <p:spPr>
          <a:xfrm>
            <a:off x="3330810" y="4806309"/>
            <a:ext cx="82618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在这个例子中</a:t>
            </a:r>
            <a:r>
              <a:rPr lang="zh-CN" altLang="en-US" dirty="0">
                <a:solidFill>
                  <a:srgbClr val="FF0000"/>
                </a:solidFill>
              </a:rPr>
              <a:t>V_15,V_9,V_7,V_25,V_24</a:t>
            </a:r>
            <a:r>
              <a:rPr lang="zh-CN" altLang="en-US" dirty="0"/>
              <a:t>明显能</a:t>
            </a:r>
            <a:r>
              <a:rPr lang="zh-CN" altLang="en-US" dirty="0">
                <a:solidFill>
                  <a:srgbClr val="FF0000"/>
                </a:solidFill>
              </a:rPr>
              <a:t>提升</a:t>
            </a:r>
            <a:r>
              <a:rPr lang="zh-CN" altLang="en-US" dirty="0"/>
              <a:t>模型对于V_16的预测准确性</a:t>
            </a:r>
          </a:p>
          <a:p>
            <a:r>
              <a:rPr lang="zh-CN" altLang="en-US" dirty="0"/>
              <a:t>所以V_15,V_9,V_7,V_25,V_24,V_16是</a:t>
            </a:r>
            <a:r>
              <a:rPr lang="zh-CN" altLang="en-US" dirty="0">
                <a:solidFill>
                  <a:srgbClr val="FF0000"/>
                </a:solidFill>
              </a:rPr>
              <a:t>同一集合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109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BDEE5D6-F361-C9C0-13A4-04386EBDB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解题思路与方案</a:t>
            </a:r>
            <a:r>
              <a:rPr lang="en-US" altLang="zh-CN" dirty="0"/>
              <a:t>---</a:t>
            </a:r>
            <a:r>
              <a:rPr lang="zh-CN" altLang="en-US" dirty="0"/>
              <a:t>因果分析</a:t>
            </a:r>
            <a:r>
              <a:rPr lang="en-US" altLang="zh-CN" dirty="0"/>
              <a:t>---</a:t>
            </a:r>
            <a:r>
              <a:rPr lang="zh-CN" altLang="en-US" dirty="0"/>
              <a:t>变量分离结果</a:t>
            </a:r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B4F80FF5-DBDF-B4C9-D2E6-8E89D1C3B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634" y="1760028"/>
            <a:ext cx="258127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89429A4-7073-68CB-520D-FE752BEBC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26" y="1881467"/>
            <a:ext cx="1619476" cy="28769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325217-8DEF-C261-309C-030E2EE65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9621" y="1881467"/>
            <a:ext cx="2200582" cy="37438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1BDE599-BF77-35B4-50BC-C6E4BCC0D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7433" y="1881467"/>
            <a:ext cx="3467584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470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BDEE5D6-F361-C9C0-13A4-04386EBDB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解题思路与方案</a:t>
            </a:r>
            <a:r>
              <a:rPr lang="en-US" altLang="zh-CN" dirty="0"/>
              <a:t>---</a:t>
            </a:r>
            <a:r>
              <a:rPr lang="zh-CN" altLang="en-US" dirty="0"/>
              <a:t>建模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69488F-5639-469B-A865-2C60D7AD402B}"/>
                  </a:ext>
                </a:extLst>
              </p:cNvPr>
              <p:cNvSpPr txBox="1"/>
              <p:nvPr/>
            </p:nvSpPr>
            <p:spPr>
              <a:xfrm>
                <a:off x="713064" y="1449314"/>
                <a:ext cx="10268125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使用单隐藏层神经网络建模，</a:t>
                </a:r>
                <a:endParaRPr lang="en-US" altLang="zh-CN" dirty="0"/>
              </a:p>
              <a:p>
                <a:r>
                  <a:rPr lang="zh-CN" altLang="en-US" dirty="0"/>
                  <a:t>模型输入为</a:t>
                </a:r>
                <a:r>
                  <a:rPr lang="en-US" altLang="zh-CN" dirty="0"/>
                  <a:t>W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 </m:t>
                    </m:r>
                  </m:oMath>
                </a14:m>
                <a:r>
                  <a:rPr lang="en-US" altLang="zh-CN" dirty="0"/>
                  <a:t>Q </a:t>
                </a:r>
                <a:r>
                  <a:rPr lang="zh-CN" altLang="en-US" dirty="0"/>
                  <a:t>与</a:t>
                </a:r>
                <a:r>
                  <a:rPr lang="en-US" altLang="zh-CN" dirty="0"/>
                  <a:t>treatment</a:t>
                </a:r>
                <a:r>
                  <a:rPr lang="zh-CN" altLang="en-US" dirty="0"/>
                  <a:t>，输出为</a:t>
                </a:r>
                <a:r>
                  <a:rPr lang="en-US" altLang="zh-CN" dirty="0"/>
                  <a:t>outcome </a:t>
                </a:r>
                <a:r>
                  <a:rPr lang="zh-CN" altLang="en-US" dirty="0"/>
                  <a:t>，</a:t>
                </a:r>
                <a:r>
                  <a:rPr lang="zh-CN" altLang="zh-CN" dirty="0"/>
                  <a:t>损失函数为均方误差</a:t>
                </a:r>
                <a:r>
                  <a:rPr lang="zh-CN" altLang="en-US" dirty="0"/>
                  <a:t>，</a:t>
                </a:r>
                <a:endParaRPr lang="en-US" altLang="zh-CN" dirty="0"/>
              </a:p>
              <a:p>
                <a:r>
                  <a:rPr lang="zh-CN" altLang="en-US" dirty="0"/>
                  <a:t>模型细节如下：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9769488F-5639-469B-A865-2C60D7AD4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64" y="1449314"/>
                <a:ext cx="10268125" cy="923330"/>
              </a:xfrm>
              <a:prstGeom prst="rect">
                <a:avLst/>
              </a:prstGeom>
              <a:blipFill>
                <a:blip r:embed="rId2"/>
                <a:stretch>
                  <a:fillRect l="-534" t="-3974" b="-99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>
            <a:extLst>
              <a:ext uri="{FF2B5EF4-FFF2-40B4-BE49-F238E27FC236}">
                <a16:creationId xmlns:a16="http://schemas.microsoft.com/office/drawing/2014/main" id="{CEEFDC95-D73A-9FBC-81E3-6FF5FB1570E1}"/>
              </a:ext>
            </a:extLst>
          </p:cNvPr>
          <p:cNvSpPr txBox="1"/>
          <p:nvPr/>
        </p:nvSpPr>
        <p:spPr>
          <a:xfrm>
            <a:off x="745091" y="2803344"/>
            <a:ext cx="72543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	</a:t>
            </a:r>
            <a:r>
              <a:rPr lang="zh-CN" altLang="en-US" dirty="0"/>
              <a:t>对于</a:t>
            </a:r>
            <a:r>
              <a:rPr lang="en-US" altLang="zh-CN" dirty="0"/>
              <a:t>outcome</a:t>
            </a:r>
            <a:r>
              <a:rPr lang="zh-CN" altLang="en-US" dirty="0"/>
              <a:t>需要做一下标准化处理，将其按照</a:t>
            </a:r>
            <a:r>
              <a:rPr lang="en-US" altLang="zh-CN" dirty="0"/>
              <a:t>treatment</a:t>
            </a:r>
            <a:r>
              <a:rPr lang="zh-CN" altLang="en-US" dirty="0"/>
              <a:t>分组，使其各组的均值为</a:t>
            </a:r>
            <a:r>
              <a:rPr lang="en-US" altLang="zh-CN" dirty="0"/>
              <a:t>0</a:t>
            </a:r>
            <a:r>
              <a:rPr lang="zh-CN" altLang="en-US" dirty="0"/>
              <a:t>。良好的输入输出处理有利于提升模型的性能。</a:t>
            </a:r>
          </a:p>
          <a:p>
            <a:r>
              <a:rPr lang="en-US" altLang="zh-CN" dirty="0"/>
              <a:t>2.	</a:t>
            </a:r>
            <a:r>
              <a:rPr lang="zh-CN" altLang="en-US" dirty="0"/>
              <a:t>由于神经网络难以处理序信息。所以对于每个连续变量，都按大小计算出序号，作为额外连续特征加入神经网络中。</a:t>
            </a:r>
          </a:p>
          <a:p>
            <a:r>
              <a:rPr lang="en-US" altLang="zh-CN" dirty="0"/>
              <a:t>3.	</a:t>
            </a:r>
            <a:r>
              <a:rPr lang="zh-CN" altLang="en-US" dirty="0"/>
              <a:t>对于每个输入的连续变量，需要将其归一化到</a:t>
            </a:r>
            <a:r>
              <a:rPr lang="en-US" altLang="zh-CN" dirty="0"/>
              <a:t>0</a:t>
            </a:r>
            <a:r>
              <a:rPr lang="zh-CN" altLang="en-US" dirty="0"/>
              <a:t>均值</a:t>
            </a:r>
            <a:r>
              <a:rPr lang="en-US" altLang="zh-CN" dirty="0"/>
              <a:t>1</a:t>
            </a:r>
            <a:r>
              <a:rPr lang="zh-CN" altLang="en-US" dirty="0"/>
              <a:t>方差。良好的输入输出处理有利于提升模型的性能。</a:t>
            </a:r>
          </a:p>
          <a:p>
            <a:r>
              <a:rPr lang="en-US" altLang="zh-CN" dirty="0"/>
              <a:t>4.	</a:t>
            </a:r>
            <a:r>
              <a:rPr lang="zh-CN" altLang="en-US" dirty="0"/>
              <a:t>由于输入中存在</a:t>
            </a:r>
            <a:r>
              <a:rPr lang="en-US" altLang="zh-CN" dirty="0"/>
              <a:t>Q</a:t>
            </a:r>
            <a:r>
              <a:rPr lang="zh-CN" altLang="en-US" dirty="0"/>
              <a:t>集合，容易造成过拟合，所以需要在加上</a:t>
            </a:r>
            <a:r>
              <a:rPr lang="en-US" altLang="zh-CN" dirty="0"/>
              <a:t>dropout</a:t>
            </a:r>
            <a:r>
              <a:rPr lang="zh-CN" altLang="en-US" dirty="0"/>
              <a:t>缓解。</a:t>
            </a:r>
          </a:p>
        </p:txBody>
      </p:sp>
      <p:pic>
        <p:nvPicPr>
          <p:cNvPr id="5" name="Picture 2" descr="enter image description here">
            <a:extLst>
              <a:ext uri="{FF2B5EF4-FFF2-40B4-BE49-F238E27FC236}">
                <a16:creationId xmlns:a16="http://schemas.microsoft.com/office/drawing/2014/main" id="{EC0E6A73-BE12-32C9-49FB-F811DFF77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634" y="1760028"/>
            <a:ext cx="258127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6803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493BE72-327E-2493-8A55-6F333F02AE1B}"/>
              </a:ext>
            </a:extLst>
          </p:cNvPr>
          <p:cNvGrpSpPr/>
          <p:nvPr/>
        </p:nvGrpSpPr>
        <p:grpSpPr>
          <a:xfrm>
            <a:off x="4866308" y="2070100"/>
            <a:ext cx="2459383" cy="1708005"/>
            <a:chOff x="2625973" y="2533651"/>
            <a:chExt cx="1005571" cy="69835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6C479F5-5A0C-CBA4-43A0-9E3F0F3DDD39}"/>
                </a:ext>
              </a:extLst>
            </p:cNvPr>
            <p:cNvGrpSpPr/>
            <p:nvPr/>
          </p:nvGrpSpPr>
          <p:grpSpPr>
            <a:xfrm>
              <a:off x="2815818" y="2533651"/>
              <a:ext cx="625882" cy="698354"/>
              <a:chOff x="2371318" y="2825751"/>
              <a:chExt cx="1206500" cy="1346202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D010791-B7C1-DFFE-7083-61F90BE88B50}"/>
                  </a:ext>
                </a:extLst>
              </p:cNvPr>
              <p:cNvSpPr/>
              <p:nvPr/>
            </p:nvSpPr>
            <p:spPr>
              <a:xfrm rot="2700000">
                <a:off x="2371318" y="2965453"/>
                <a:ext cx="1206500" cy="1206500"/>
              </a:xfrm>
              <a:prstGeom prst="rect">
                <a:avLst/>
              </a:prstGeom>
              <a:pattFill prst="dkHorz">
                <a:fgClr>
                  <a:srgbClr val="6CC3B4"/>
                </a:fgClr>
                <a:bgClr>
                  <a:schemeClr val="bg1"/>
                </a:bgClr>
              </a:patt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967AC14-6EA1-C8BD-F7C3-E8A992CB90E5}"/>
                  </a:ext>
                </a:extLst>
              </p:cNvPr>
              <p:cNvSpPr/>
              <p:nvPr/>
            </p:nvSpPr>
            <p:spPr>
              <a:xfrm rot="2700000">
                <a:off x="2371318" y="2825751"/>
                <a:ext cx="1206500" cy="1206500"/>
              </a:xfrm>
              <a:prstGeom prst="rect">
                <a:avLst/>
              </a:prstGeom>
              <a:solidFill>
                <a:srgbClr val="296AB3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9" name="文本框 3">
              <a:extLst>
                <a:ext uri="{FF2B5EF4-FFF2-40B4-BE49-F238E27FC236}">
                  <a16:creationId xmlns:a16="http://schemas.microsoft.com/office/drawing/2014/main" id="{47BCA21B-BA9B-3B19-DA6B-590CD1590B71}"/>
                </a:ext>
              </a:extLst>
            </p:cNvPr>
            <p:cNvSpPr txBox="1"/>
            <p:nvPr/>
          </p:nvSpPr>
          <p:spPr>
            <a:xfrm>
              <a:off x="2625973" y="2652109"/>
              <a:ext cx="1005571" cy="490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华文楷体"/>
                  <a:ea typeface="华文楷体"/>
                  <a:cs typeface="华文楷体"/>
                  <a:sym typeface="华文楷体"/>
                </a:defRPr>
              </a:lvl1pPr>
            </a:lstStyle>
            <a:p>
              <a:pPr algn="ctr"/>
              <a:r>
                <a:rPr lang="en-US" altLang="zh-CN" sz="7200" dirty="0">
                  <a:latin typeface="Arial" panose="020B0604020202020204" pitchFamily="34" charset="0"/>
                  <a:ea typeface="思源黑体 CN Normal" panose="020B0400000000000000" pitchFamily="34" charset="-122"/>
                  <a:cs typeface="Arial" panose="020B0604020202020204" pitchFamily="34" charset="0"/>
                </a:rPr>
                <a:t>03</a:t>
              </a:r>
              <a:endParaRPr sz="7200" dirty="0">
                <a:latin typeface="Arial" panose="020B0604020202020204" pitchFamily="34" charset="0"/>
                <a:ea typeface="思源黑体 CN Normal" panose="020B0400000000000000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029C0B0-07F2-3EE4-D84E-F808C2DF45AF}"/>
              </a:ext>
            </a:extLst>
          </p:cNvPr>
          <p:cNvSpPr txBox="1"/>
          <p:nvPr/>
        </p:nvSpPr>
        <p:spPr>
          <a:xfrm>
            <a:off x="4690047" y="4174124"/>
            <a:ext cx="281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创新点总结</a:t>
            </a:r>
            <a:endParaRPr kumimoji="1"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63A7DC14-356B-8F37-7380-25CD115A936B}"/>
              </a:ext>
            </a:extLst>
          </p:cNvPr>
          <p:cNvSpPr txBox="1"/>
          <p:nvPr/>
        </p:nvSpPr>
        <p:spPr>
          <a:xfrm>
            <a:off x="5199588" y="2191846"/>
            <a:ext cx="179282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华文楷体"/>
                <a:ea typeface="华文楷体"/>
                <a:cs typeface="华文楷体"/>
                <a:sym typeface="华文楷体"/>
              </a:defRPr>
            </a:lvl1pPr>
          </a:lstStyle>
          <a:p>
            <a:pPr algn="ctr"/>
            <a:r>
              <a:rPr lang="en-US" altLang="zh-CN" sz="2000" dirty="0">
                <a:latin typeface="Arial" panose="020B0604020202020204" pitchFamily="34" charset="0"/>
                <a:ea typeface="思源黑体 CN Normal" panose="020B0400000000000000" pitchFamily="34" charset="-122"/>
                <a:cs typeface="Arial" panose="020B0604020202020204" pitchFamily="34" charset="0"/>
              </a:rPr>
              <a:t>PART</a:t>
            </a:r>
            <a:endParaRPr sz="2000" dirty="0">
              <a:latin typeface="Arial" panose="020B0604020202020204" pitchFamily="34" charset="0"/>
              <a:ea typeface="思源黑体 CN Normal" panose="020B0400000000000000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279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BDEE5D6-F361-C9C0-13A4-04386EBDB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创新点总结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FA26D93-D182-8F6F-72A7-1D5A5B930CF8}"/>
              </a:ext>
            </a:extLst>
          </p:cNvPr>
          <p:cNvSpPr txBox="1"/>
          <p:nvPr/>
        </p:nvSpPr>
        <p:spPr>
          <a:xfrm>
            <a:off x="805343" y="2890391"/>
            <a:ext cx="88336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</a:t>
            </a:r>
            <a:r>
              <a:rPr lang="zh-CN" altLang="en-US" sz="3200" dirty="0"/>
              <a:t>、使用基于模型的条件独立性检验</a:t>
            </a:r>
          </a:p>
          <a:p>
            <a:r>
              <a:rPr lang="en-US" altLang="zh-CN" sz="3200" dirty="0"/>
              <a:t>2</a:t>
            </a:r>
            <a:r>
              <a:rPr lang="zh-CN" altLang="en-US" sz="3200" dirty="0"/>
              <a:t>、在神经网络模型中添加进变量的序特征</a:t>
            </a:r>
          </a:p>
        </p:txBody>
      </p:sp>
    </p:spTree>
    <p:extLst>
      <p:ext uri="{BB962C8B-B14F-4D97-AF65-F5344CB8AC3E}">
        <p14:creationId xmlns:p14="http://schemas.microsoft.com/office/powerpoint/2010/main" val="1941821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493BE72-327E-2493-8A55-6F333F02AE1B}"/>
              </a:ext>
            </a:extLst>
          </p:cNvPr>
          <p:cNvGrpSpPr/>
          <p:nvPr/>
        </p:nvGrpSpPr>
        <p:grpSpPr>
          <a:xfrm>
            <a:off x="4866308" y="2070100"/>
            <a:ext cx="2459383" cy="1708005"/>
            <a:chOff x="2625973" y="2533651"/>
            <a:chExt cx="1005571" cy="69835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6C479F5-5A0C-CBA4-43A0-9E3F0F3DDD39}"/>
                </a:ext>
              </a:extLst>
            </p:cNvPr>
            <p:cNvGrpSpPr/>
            <p:nvPr/>
          </p:nvGrpSpPr>
          <p:grpSpPr>
            <a:xfrm>
              <a:off x="2815818" y="2533651"/>
              <a:ext cx="625882" cy="698354"/>
              <a:chOff x="2371318" y="2825751"/>
              <a:chExt cx="1206500" cy="1346202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D010791-B7C1-DFFE-7083-61F90BE88B50}"/>
                  </a:ext>
                </a:extLst>
              </p:cNvPr>
              <p:cNvSpPr/>
              <p:nvPr/>
            </p:nvSpPr>
            <p:spPr>
              <a:xfrm rot="2700000">
                <a:off x="2371318" y="2965453"/>
                <a:ext cx="1206500" cy="1206500"/>
              </a:xfrm>
              <a:prstGeom prst="rect">
                <a:avLst/>
              </a:prstGeom>
              <a:pattFill prst="dkHorz">
                <a:fgClr>
                  <a:srgbClr val="6CC3B4"/>
                </a:fgClr>
                <a:bgClr>
                  <a:schemeClr val="bg1"/>
                </a:bgClr>
              </a:patt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967AC14-6EA1-C8BD-F7C3-E8A992CB90E5}"/>
                  </a:ext>
                </a:extLst>
              </p:cNvPr>
              <p:cNvSpPr/>
              <p:nvPr/>
            </p:nvSpPr>
            <p:spPr>
              <a:xfrm rot="2700000">
                <a:off x="2371318" y="2825751"/>
                <a:ext cx="1206500" cy="1206500"/>
              </a:xfrm>
              <a:prstGeom prst="rect">
                <a:avLst/>
              </a:prstGeom>
              <a:solidFill>
                <a:srgbClr val="296AB3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9" name="文本框 3">
              <a:extLst>
                <a:ext uri="{FF2B5EF4-FFF2-40B4-BE49-F238E27FC236}">
                  <a16:creationId xmlns:a16="http://schemas.microsoft.com/office/drawing/2014/main" id="{47BCA21B-BA9B-3B19-DA6B-590CD1590B71}"/>
                </a:ext>
              </a:extLst>
            </p:cNvPr>
            <p:cNvSpPr txBox="1"/>
            <p:nvPr/>
          </p:nvSpPr>
          <p:spPr>
            <a:xfrm>
              <a:off x="2625973" y="2652109"/>
              <a:ext cx="1005571" cy="490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华文楷体"/>
                  <a:ea typeface="华文楷体"/>
                  <a:cs typeface="华文楷体"/>
                  <a:sym typeface="华文楷体"/>
                </a:defRPr>
              </a:lvl1pPr>
            </a:lstStyle>
            <a:p>
              <a:pPr algn="ctr"/>
              <a:r>
                <a:rPr lang="en-US" altLang="zh-CN" sz="7200" dirty="0">
                  <a:latin typeface="Arial" panose="020B0604020202020204" pitchFamily="34" charset="0"/>
                  <a:ea typeface="思源黑体 CN Normal" panose="020B0400000000000000" pitchFamily="34" charset="-122"/>
                  <a:cs typeface="Arial" panose="020B0604020202020204" pitchFamily="34" charset="0"/>
                </a:rPr>
                <a:t>04</a:t>
              </a:r>
              <a:endParaRPr sz="7200" dirty="0">
                <a:latin typeface="Arial" panose="020B0604020202020204" pitchFamily="34" charset="0"/>
                <a:ea typeface="思源黑体 CN Normal" panose="020B0400000000000000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029C0B0-07F2-3EE4-D84E-F808C2DF45AF}"/>
              </a:ext>
            </a:extLst>
          </p:cNvPr>
          <p:cNvSpPr txBox="1"/>
          <p:nvPr/>
        </p:nvSpPr>
        <p:spPr>
          <a:xfrm>
            <a:off x="4690047" y="4174124"/>
            <a:ext cx="281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一些问题</a:t>
            </a:r>
            <a:endParaRPr kumimoji="1"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63A7DC14-356B-8F37-7380-25CD115A936B}"/>
              </a:ext>
            </a:extLst>
          </p:cNvPr>
          <p:cNvSpPr txBox="1"/>
          <p:nvPr/>
        </p:nvSpPr>
        <p:spPr>
          <a:xfrm>
            <a:off x="5199588" y="2191846"/>
            <a:ext cx="179282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华文楷体"/>
                <a:ea typeface="华文楷体"/>
                <a:cs typeface="华文楷体"/>
                <a:sym typeface="华文楷体"/>
              </a:defRPr>
            </a:lvl1pPr>
          </a:lstStyle>
          <a:p>
            <a:pPr algn="ctr"/>
            <a:r>
              <a:rPr lang="en-US" altLang="zh-CN" sz="2000" dirty="0">
                <a:latin typeface="Arial" panose="020B0604020202020204" pitchFamily="34" charset="0"/>
                <a:ea typeface="思源黑体 CN Normal" panose="020B0400000000000000" pitchFamily="34" charset="-122"/>
                <a:cs typeface="Arial" panose="020B0604020202020204" pitchFamily="34" charset="0"/>
              </a:rPr>
              <a:t>PART</a:t>
            </a:r>
            <a:endParaRPr sz="2000" dirty="0">
              <a:latin typeface="Arial" panose="020B0604020202020204" pitchFamily="34" charset="0"/>
              <a:ea typeface="思源黑体 CN Normal" panose="020B0400000000000000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95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BDEE5D6-F361-C9C0-13A4-04386EBDB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一些问题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8098938-E9BA-6E88-EFC0-57FB80AD5770}"/>
                  </a:ext>
                </a:extLst>
              </p:cNvPr>
              <p:cNvSpPr txBox="1"/>
              <p:nvPr/>
            </p:nvSpPr>
            <p:spPr>
              <a:xfrm>
                <a:off x="609600" y="1436476"/>
                <a:ext cx="9677142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/>
                  <a:t>1</a:t>
                </a:r>
                <a:r>
                  <a:rPr lang="zh-CN" altLang="en-US" sz="2400" dirty="0"/>
                  <a:t>、从深度学习的角度来看，由于</a:t>
                </a:r>
                <a:r>
                  <a:rPr lang="en-US" altLang="zh-CN" sz="2400" dirty="0"/>
                  <a:t>W</a:t>
                </a:r>
                <a:r>
                  <a:rPr lang="zh-CN" altLang="en-US" sz="2400" dirty="0"/>
                  <a:t>与</a:t>
                </a:r>
                <a:r>
                  <a:rPr lang="en-US" altLang="zh-CN" sz="2400" dirty="0"/>
                  <a:t>X</a:t>
                </a:r>
                <a:r>
                  <a:rPr lang="zh-CN" altLang="en-US" sz="2400" dirty="0"/>
                  <a:t>存在相关性，所以必然</a:t>
                </a:r>
                <a:endParaRPr lang="en-US" altLang="zh-CN" sz="2400" dirty="0"/>
              </a:p>
              <a:p>
                <a:r>
                  <a:rPr lang="zh-CN" altLang="en-US" sz="2400" dirty="0"/>
                  <a:t>存在训练集与实际使用时的样本分布不一致，如何解决这个问题？</a:t>
                </a:r>
                <a:endParaRPr lang="en-US" altLang="zh-CN" sz="2400" dirty="0"/>
              </a:p>
              <a:p>
                <a:endParaRPr lang="en-US" altLang="zh-CN" sz="2800" dirty="0"/>
              </a:p>
              <a:p>
                <a:r>
                  <a:rPr lang="en-US" altLang="zh-CN" sz="2400" dirty="0"/>
                  <a:t>2</a:t>
                </a:r>
                <a:r>
                  <a:rPr lang="zh-CN" altLang="en-US" sz="2400" dirty="0"/>
                  <a:t>、如何构建有效的线下评测指标？</a:t>
                </a:r>
                <a:endParaRPr lang="en-US" altLang="zh-CN" sz="2400" dirty="0"/>
              </a:p>
              <a:p>
                <a:endParaRPr lang="en-US" altLang="zh-CN" sz="2800" dirty="0"/>
              </a:p>
              <a:p>
                <a:r>
                  <a:rPr lang="en-US" altLang="zh-CN" sz="2800" dirty="0"/>
                  <a:t>3</a:t>
                </a:r>
                <a:r>
                  <a:rPr lang="zh-CN" altLang="en-US" sz="2800" dirty="0"/>
                  <a:t>、</a:t>
                </a:r>
                <a:r>
                  <a:rPr lang="zh-CN" altLang="en-US" sz="2000" dirty="0"/>
                  <a:t>同偏现象：</a:t>
                </a:r>
                <a:r>
                  <a:rPr lang="en-US" altLang="zh-CN" sz="2000" dirty="0"/>
                  <a:t> outcome=0</a:t>
                </a:r>
                <a:r>
                  <a:rPr lang="zh-CN" altLang="en-US" sz="2000" dirty="0"/>
                  <a:t>时，记所有样本的真实值记为向量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/>
                  <a:t>，预测值为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zh-CN" altLang="en-US" sz="2000" i="1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r>
                  <a:rPr lang="en-US" altLang="zh-CN" sz="2000" dirty="0"/>
                  <a:t> outcome=1</a:t>
                </a:r>
                <a:r>
                  <a:rPr lang="zh-CN" altLang="en-US" sz="2000" dirty="0"/>
                  <a:t>时，真实值记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/>
                  <a:t>，预测值为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r>
                  <a:rPr lang="en-US" altLang="zh-CN" sz="2000" dirty="0"/>
                  <a:t> outcome=2</a:t>
                </a:r>
                <a:r>
                  <a:rPr lang="zh-CN" altLang="en-US" sz="2000" dirty="0"/>
                  <a:t>时，真实值记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000" dirty="0"/>
                  <a:t>，预测值为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sz="2000" b="0" dirty="0"/>
                  <a:t>必有</a:t>
                </a:r>
                <a:r>
                  <a:rPr lang="en-US" altLang="zh-CN" sz="2000" b="0" dirty="0" err="1"/>
                  <a:t>corr</a:t>
                </a:r>
                <a:r>
                  <a:rPr lang="en-US" altLang="zh-CN" sz="2000" b="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/>
                  <a:t>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b="0" dirty="0"/>
                  <a:t>-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000" b="0" dirty="0"/>
                  <a:t>)&gt;0,</a:t>
                </a:r>
                <a:r>
                  <a:rPr lang="en-US" altLang="zh-CN" sz="2000" dirty="0"/>
                  <a:t> corr(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/>
                  <a:t>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/>
                  <a:t>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000" dirty="0"/>
                  <a:t>)&gt;0, corr(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/>
                  <a:t>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/>
                  <a:t>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000" dirty="0"/>
                  <a:t>)&gt;0</a:t>
                </a:r>
                <a:r>
                  <a:rPr lang="zh-CN" altLang="en-US" sz="2000" dirty="0"/>
                  <a:t>。是要通过利用同偏现象提升因果效应估计的准确性；还是认为同偏现象的出现是因为建模方法不当，所以要纠正同偏现象以提升因果效应估计的准确性？</a:t>
                </a:r>
                <a:endParaRPr lang="en-US" altLang="zh-CN" sz="2000" dirty="0"/>
              </a:p>
              <a:p>
                <a:endParaRPr lang="en-US" altLang="zh-CN" sz="2800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8098938-E9BA-6E88-EFC0-57FB80AD5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36476"/>
                <a:ext cx="9677142" cy="4154984"/>
              </a:xfrm>
              <a:prstGeom prst="rect">
                <a:avLst/>
              </a:prstGeom>
              <a:blipFill>
                <a:blip r:embed="rId2"/>
                <a:stretch>
                  <a:fillRect l="-1260" t="-1175" r="-6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1969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文本&#10;&#10;描述已自动生成">
            <a:extLst>
              <a:ext uri="{FF2B5EF4-FFF2-40B4-BE49-F238E27FC236}">
                <a16:creationId xmlns:a16="http://schemas.microsoft.com/office/drawing/2014/main" id="{E5ABB7BE-FDC9-EEFE-7913-8B2D5A42B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858" y="1311376"/>
            <a:ext cx="6566308" cy="236995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2F1F047-F6BE-AE24-0ECC-63139AC69821}"/>
              </a:ext>
            </a:extLst>
          </p:cNvPr>
          <p:cNvSpPr txBox="1"/>
          <p:nvPr/>
        </p:nvSpPr>
        <p:spPr>
          <a:xfrm>
            <a:off x="5666283" y="4361644"/>
            <a:ext cx="5966085" cy="1670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主办单位：</a:t>
            </a:r>
            <a:endParaRPr lang="en-US" altLang="zh-CN" sz="1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zh-CN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世界人工智能大会组委会办公室</a:t>
            </a:r>
          </a:p>
          <a:p>
            <a:pPr algn="r">
              <a:lnSpc>
                <a:spcPct val="150000"/>
              </a:lnSpc>
            </a:pPr>
            <a:endParaRPr lang="en-US" altLang="zh-CN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zh-CN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承办单位：</a:t>
            </a:r>
            <a:endParaRPr lang="en-US" altLang="zh-CN" sz="1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zh-CN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九章云极</a:t>
            </a:r>
            <a:r>
              <a:rPr lang="en-US" altLang="zh-CN" sz="1400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DataCanvas</a:t>
            </a:r>
            <a:r>
              <a:rPr lang="zh-CN" altLang="zh-CN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、机器之心、</a:t>
            </a:r>
            <a:r>
              <a:rPr lang="zh-CN" alt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上海</a:t>
            </a:r>
            <a:r>
              <a:rPr lang="zh-CN" altLang="zh-CN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市人工智能行业协会、天池 </a:t>
            </a:r>
            <a:endParaRPr kumimoji="1" lang="zh-CN" altLang="en-US"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0889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2">
            <a:extLst>
              <a:ext uri="{FF2B5EF4-FFF2-40B4-BE49-F238E27FC236}">
                <a16:creationId xmlns:a16="http://schemas.microsoft.com/office/drawing/2014/main" id="{64DE3733-C8F1-A646-45B8-10F953B99056}"/>
              </a:ext>
            </a:extLst>
          </p:cNvPr>
          <p:cNvSpPr txBox="1"/>
          <p:nvPr/>
        </p:nvSpPr>
        <p:spPr>
          <a:xfrm>
            <a:off x="1718945" y="828039"/>
            <a:ext cx="2444751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800">
                <a:solidFill>
                  <a:srgbClr val="FFFFFF"/>
                </a:solidFill>
                <a:latin typeface="华文楷体"/>
                <a:ea typeface="华文楷体"/>
                <a:cs typeface="华文楷体"/>
                <a:sym typeface="华文楷体"/>
              </a:defRPr>
            </a:lvl1pPr>
          </a:lstStyle>
          <a:p>
            <a:r>
              <a:rPr dirty="0" err="1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D4956F1-55B5-7059-842C-4FE514AFA0FD}"/>
              </a:ext>
            </a:extLst>
          </p:cNvPr>
          <p:cNvGrpSpPr/>
          <p:nvPr/>
        </p:nvGrpSpPr>
        <p:grpSpPr>
          <a:xfrm>
            <a:off x="3259725" y="2482851"/>
            <a:ext cx="1005571" cy="698354"/>
            <a:chOff x="2625973" y="2533651"/>
            <a:chExt cx="1005571" cy="698354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DB84AEA-74FA-BB3A-7391-7100844E7E4D}"/>
                </a:ext>
              </a:extLst>
            </p:cNvPr>
            <p:cNvGrpSpPr/>
            <p:nvPr/>
          </p:nvGrpSpPr>
          <p:grpSpPr>
            <a:xfrm>
              <a:off x="2815818" y="2533651"/>
              <a:ext cx="625882" cy="698354"/>
              <a:chOff x="2371318" y="2825751"/>
              <a:chExt cx="1206500" cy="1346202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A5FDFAF-80C7-E705-FF86-542B500E4F93}"/>
                  </a:ext>
                </a:extLst>
              </p:cNvPr>
              <p:cNvSpPr/>
              <p:nvPr/>
            </p:nvSpPr>
            <p:spPr>
              <a:xfrm rot="2700000">
                <a:off x="2371318" y="2965453"/>
                <a:ext cx="1206500" cy="1206500"/>
              </a:xfrm>
              <a:prstGeom prst="rect">
                <a:avLst/>
              </a:prstGeom>
              <a:solidFill>
                <a:srgbClr val="6CC3B4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51158AD-896B-6FB4-1349-A4FEE0E749CA}"/>
                  </a:ext>
                </a:extLst>
              </p:cNvPr>
              <p:cNvSpPr/>
              <p:nvPr/>
            </p:nvSpPr>
            <p:spPr>
              <a:xfrm rot="2700000">
                <a:off x="2371318" y="2825751"/>
                <a:ext cx="1206500" cy="1206500"/>
              </a:xfrm>
              <a:prstGeom prst="rect">
                <a:avLst/>
              </a:prstGeom>
              <a:solidFill>
                <a:srgbClr val="296AB3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11" name="文本框 3">
              <a:extLst>
                <a:ext uri="{FF2B5EF4-FFF2-40B4-BE49-F238E27FC236}">
                  <a16:creationId xmlns:a16="http://schemas.microsoft.com/office/drawing/2014/main" id="{B4F1A286-2B3C-2FE5-B540-229456254225}"/>
                </a:ext>
              </a:extLst>
            </p:cNvPr>
            <p:cNvSpPr txBox="1"/>
            <p:nvPr/>
          </p:nvSpPr>
          <p:spPr>
            <a:xfrm>
              <a:off x="2625973" y="2615759"/>
              <a:ext cx="1005571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华文楷体"/>
                  <a:ea typeface="华文楷体"/>
                  <a:cs typeface="华文楷体"/>
                  <a:sym typeface="华文楷体"/>
                </a:defRPr>
              </a:lvl1pPr>
            </a:lstStyle>
            <a:p>
              <a:pPr algn="ctr"/>
              <a:r>
                <a:rPr lang="en-US" altLang="zh-CN" dirty="0">
                  <a:latin typeface="Arial" panose="020B0604020202020204" pitchFamily="34" charset="0"/>
                  <a:ea typeface="思源黑体 CN Normal" panose="020B0400000000000000" pitchFamily="34" charset="-122"/>
                  <a:cs typeface="Arial" panose="020B0604020202020204" pitchFamily="34" charset="0"/>
                </a:rPr>
                <a:t>01</a:t>
              </a:r>
              <a:endParaRPr dirty="0">
                <a:latin typeface="Arial" panose="020B0604020202020204" pitchFamily="34" charset="0"/>
                <a:ea typeface="思源黑体 CN Normal" panose="020B0400000000000000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830C4555-D6AA-A874-99BB-66BDA346BCF6}"/>
              </a:ext>
            </a:extLst>
          </p:cNvPr>
          <p:cNvSpPr txBox="1"/>
          <p:nvPr/>
        </p:nvSpPr>
        <p:spPr>
          <a:xfrm>
            <a:off x="2932452" y="3445571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团队介绍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37A51F4-A6D1-F997-60D6-F6D00FC83E72}"/>
              </a:ext>
            </a:extLst>
          </p:cNvPr>
          <p:cNvGrpSpPr/>
          <p:nvPr/>
        </p:nvGrpSpPr>
        <p:grpSpPr>
          <a:xfrm>
            <a:off x="6272250" y="2488902"/>
            <a:ext cx="1005571" cy="698354"/>
            <a:chOff x="2625973" y="2533651"/>
            <a:chExt cx="1005571" cy="698354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38D5EBE-B027-504F-2B03-44AA4DD1EE8C}"/>
                </a:ext>
              </a:extLst>
            </p:cNvPr>
            <p:cNvGrpSpPr/>
            <p:nvPr/>
          </p:nvGrpSpPr>
          <p:grpSpPr>
            <a:xfrm>
              <a:off x="2815818" y="2533651"/>
              <a:ext cx="625882" cy="698354"/>
              <a:chOff x="2371318" y="2825751"/>
              <a:chExt cx="1206500" cy="1346202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6FBEDF02-65BE-B33D-5C22-C60B2D5239DC}"/>
                  </a:ext>
                </a:extLst>
              </p:cNvPr>
              <p:cNvSpPr/>
              <p:nvPr/>
            </p:nvSpPr>
            <p:spPr>
              <a:xfrm rot="2700000">
                <a:off x="2371318" y="2965453"/>
                <a:ext cx="1206500" cy="1206500"/>
              </a:xfrm>
              <a:prstGeom prst="rect">
                <a:avLst/>
              </a:prstGeom>
              <a:solidFill>
                <a:srgbClr val="6CC3B4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FDB066A3-7081-CE5F-BAE8-391EE61B76DE}"/>
                  </a:ext>
                </a:extLst>
              </p:cNvPr>
              <p:cNvSpPr/>
              <p:nvPr/>
            </p:nvSpPr>
            <p:spPr>
              <a:xfrm rot="2700000">
                <a:off x="2371318" y="2825751"/>
                <a:ext cx="1206500" cy="1206500"/>
              </a:xfrm>
              <a:prstGeom prst="rect">
                <a:avLst/>
              </a:prstGeom>
              <a:solidFill>
                <a:srgbClr val="296AB3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21" name="文本框 3">
              <a:extLst>
                <a:ext uri="{FF2B5EF4-FFF2-40B4-BE49-F238E27FC236}">
                  <a16:creationId xmlns:a16="http://schemas.microsoft.com/office/drawing/2014/main" id="{AC8A6EA6-4EB2-F3A2-6DA7-820DCA40AEBF}"/>
                </a:ext>
              </a:extLst>
            </p:cNvPr>
            <p:cNvSpPr txBox="1"/>
            <p:nvPr/>
          </p:nvSpPr>
          <p:spPr>
            <a:xfrm>
              <a:off x="2625973" y="2615759"/>
              <a:ext cx="1005571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华文楷体"/>
                  <a:ea typeface="华文楷体"/>
                  <a:cs typeface="华文楷体"/>
                  <a:sym typeface="华文楷体"/>
                </a:defRPr>
              </a:lvl1pPr>
            </a:lstStyle>
            <a:p>
              <a:pPr algn="ctr"/>
              <a:r>
                <a:rPr lang="en-US" altLang="zh-CN" dirty="0">
                  <a:latin typeface="Arial" panose="020B0604020202020204" pitchFamily="34" charset="0"/>
                  <a:ea typeface="思源黑体 CN Normal" panose="020B0400000000000000" pitchFamily="34" charset="-122"/>
                  <a:cs typeface="Arial" panose="020B0604020202020204" pitchFamily="34" charset="0"/>
                </a:rPr>
                <a:t>02</a:t>
              </a:r>
              <a:endParaRPr dirty="0">
                <a:latin typeface="Arial" panose="020B0604020202020204" pitchFamily="34" charset="0"/>
                <a:ea typeface="思源黑体 CN Normal" panose="020B0400000000000000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4D41C61E-FB7C-10D7-41DA-AF229B316659}"/>
              </a:ext>
            </a:extLst>
          </p:cNvPr>
          <p:cNvSpPr txBox="1"/>
          <p:nvPr/>
        </p:nvSpPr>
        <p:spPr>
          <a:xfrm>
            <a:off x="5536785" y="3451622"/>
            <a:ext cx="247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解题思路与方案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BB1DCF5A-9C67-136D-5E6A-14FD5E461C34}"/>
              </a:ext>
            </a:extLst>
          </p:cNvPr>
          <p:cNvGrpSpPr/>
          <p:nvPr/>
        </p:nvGrpSpPr>
        <p:grpSpPr>
          <a:xfrm>
            <a:off x="9228725" y="2482851"/>
            <a:ext cx="1005571" cy="698354"/>
            <a:chOff x="2625973" y="2533651"/>
            <a:chExt cx="1005571" cy="698354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528BB83C-2213-682A-F8E1-F9FAD479F3F9}"/>
                </a:ext>
              </a:extLst>
            </p:cNvPr>
            <p:cNvGrpSpPr/>
            <p:nvPr/>
          </p:nvGrpSpPr>
          <p:grpSpPr>
            <a:xfrm>
              <a:off x="2815818" y="2533651"/>
              <a:ext cx="625882" cy="698354"/>
              <a:chOff x="2371318" y="2825751"/>
              <a:chExt cx="1206500" cy="1346202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5AE0ED09-FC65-BD90-B1CD-FE641CD3D726}"/>
                  </a:ext>
                </a:extLst>
              </p:cNvPr>
              <p:cNvSpPr/>
              <p:nvPr/>
            </p:nvSpPr>
            <p:spPr>
              <a:xfrm rot="2700000">
                <a:off x="2371318" y="2965453"/>
                <a:ext cx="1206500" cy="1206500"/>
              </a:xfrm>
              <a:prstGeom prst="rect">
                <a:avLst/>
              </a:prstGeom>
              <a:solidFill>
                <a:srgbClr val="6CC3B4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A2A72ED-2737-CC9E-C171-25E31E814E81}"/>
                  </a:ext>
                </a:extLst>
              </p:cNvPr>
              <p:cNvSpPr/>
              <p:nvPr/>
            </p:nvSpPr>
            <p:spPr>
              <a:xfrm rot="2700000">
                <a:off x="2371318" y="2825751"/>
                <a:ext cx="1206500" cy="1206500"/>
              </a:xfrm>
              <a:prstGeom prst="rect">
                <a:avLst/>
              </a:prstGeom>
              <a:solidFill>
                <a:srgbClr val="296AB3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28" name="文本框 3">
              <a:extLst>
                <a:ext uri="{FF2B5EF4-FFF2-40B4-BE49-F238E27FC236}">
                  <a16:creationId xmlns:a16="http://schemas.microsoft.com/office/drawing/2014/main" id="{AF7763D5-4011-5632-FA8E-0E32F0CB9AD6}"/>
                </a:ext>
              </a:extLst>
            </p:cNvPr>
            <p:cNvSpPr txBox="1"/>
            <p:nvPr/>
          </p:nvSpPr>
          <p:spPr>
            <a:xfrm>
              <a:off x="2625973" y="2615759"/>
              <a:ext cx="1005571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华文楷体"/>
                  <a:ea typeface="华文楷体"/>
                  <a:cs typeface="华文楷体"/>
                  <a:sym typeface="华文楷体"/>
                </a:defRPr>
              </a:lvl1pPr>
            </a:lstStyle>
            <a:p>
              <a:pPr algn="ctr"/>
              <a:r>
                <a:rPr lang="en-US" altLang="zh-CN" dirty="0">
                  <a:latin typeface="Arial" panose="020B0604020202020204" pitchFamily="34" charset="0"/>
                  <a:ea typeface="思源黑体 CN Normal" panose="020B0400000000000000" pitchFamily="34" charset="-122"/>
                  <a:cs typeface="Arial" panose="020B0604020202020204" pitchFamily="34" charset="0"/>
                </a:rPr>
                <a:t>03</a:t>
              </a:r>
              <a:endParaRPr dirty="0">
                <a:latin typeface="Arial" panose="020B0604020202020204" pitchFamily="34" charset="0"/>
                <a:ea typeface="思源黑体 CN Normal" panose="020B0400000000000000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A72DD8D6-912D-842D-15AF-C642E2EA1201}"/>
              </a:ext>
            </a:extLst>
          </p:cNvPr>
          <p:cNvSpPr txBox="1"/>
          <p:nvPr/>
        </p:nvSpPr>
        <p:spPr>
          <a:xfrm>
            <a:off x="8493260" y="3445571"/>
            <a:ext cx="247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创新点总结</a:t>
            </a:r>
            <a:endParaRPr kumimoji="1"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5296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493BE72-327E-2493-8A55-6F333F02AE1B}"/>
              </a:ext>
            </a:extLst>
          </p:cNvPr>
          <p:cNvGrpSpPr/>
          <p:nvPr/>
        </p:nvGrpSpPr>
        <p:grpSpPr>
          <a:xfrm>
            <a:off x="4866308" y="2070100"/>
            <a:ext cx="2459383" cy="1708005"/>
            <a:chOff x="2625973" y="2533651"/>
            <a:chExt cx="1005571" cy="69835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6C479F5-5A0C-CBA4-43A0-9E3F0F3DDD39}"/>
                </a:ext>
              </a:extLst>
            </p:cNvPr>
            <p:cNvGrpSpPr/>
            <p:nvPr/>
          </p:nvGrpSpPr>
          <p:grpSpPr>
            <a:xfrm>
              <a:off x="2815818" y="2533651"/>
              <a:ext cx="625882" cy="698354"/>
              <a:chOff x="2371318" y="2825751"/>
              <a:chExt cx="1206500" cy="1346202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D010791-B7C1-DFFE-7083-61F90BE88B50}"/>
                  </a:ext>
                </a:extLst>
              </p:cNvPr>
              <p:cNvSpPr/>
              <p:nvPr/>
            </p:nvSpPr>
            <p:spPr>
              <a:xfrm rot="2700000">
                <a:off x="2371318" y="2965453"/>
                <a:ext cx="1206500" cy="1206500"/>
              </a:xfrm>
              <a:prstGeom prst="rect">
                <a:avLst/>
              </a:prstGeom>
              <a:pattFill prst="dkHorz">
                <a:fgClr>
                  <a:srgbClr val="6CC3B4"/>
                </a:fgClr>
                <a:bgClr>
                  <a:schemeClr val="bg1"/>
                </a:bgClr>
              </a:patt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967AC14-6EA1-C8BD-F7C3-E8A992CB90E5}"/>
                  </a:ext>
                </a:extLst>
              </p:cNvPr>
              <p:cNvSpPr/>
              <p:nvPr/>
            </p:nvSpPr>
            <p:spPr>
              <a:xfrm rot="2700000">
                <a:off x="2371318" y="2825751"/>
                <a:ext cx="1206500" cy="1206500"/>
              </a:xfrm>
              <a:prstGeom prst="rect">
                <a:avLst/>
              </a:prstGeom>
              <a:solidFill>
                <a:srgbClr val="296AB3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9" name="文本框 3">
              <a:extLst>
                <a:ext uri="{FF2B5EF4-FFF2-40B4-BE49-F238E27FC236}">
                  <a16:creationId xmlns:a16="http://schemas.microsoft.com/office/drawing/2014/main" id="{47BCA21B-BA9B-3B19-DA6B-590CD1590B71}"/>
                </a:ext>
              </a:extLst>
            </p:cNvPr>
            <p:cNvSpPr txBox="1"/>
            <p:nvPr/>
          </p:nvSpPr>
          <p:spPr>
            <a:xfrm>
              <a:off x="2625973" y="2652109"/>
              <a:ext cx="1005571" cy="490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华文楷体"/>
                  <a:ea typeface="华文楷体"/>
                  <a:cs typeface="华文楷体"/>
                  <a:sym typeface="华文楷体"/>
                </a:defRPr>
              </a:lvl1pPr>
            </a:lstStyle>
            <a:p>
              <a:pPr algn="ctr"/>
              <a:r>
                <a:rPr lang="en-US" altLang="zh-CN" sz="7200" dirty="0">
                  <a:latin typeface="Arial" panose="020B0604020202020204" pitchFamily="34" charset="0"/>
                  <a:ea typeface="思源黑体 CN Normal" panose="020B0400000000000000" pitchFamily="34" charset="-122"/>
                  <a:cs typeface="Arial" panose="020B0604020202020204" pitchFamily="34" charset="0"/>
                </a:rPr>
                <a:t>01</a:t>
              </a:r>
              <a:endParaRPr sz="7200" dirty="0">
                <a:latin typeface="Arial" panose="020B0604020202020204" pitchFamily="34" charset="0"/>
                <a:ea typeface="思源黑体 CN Normal" panose="020B0400000000000000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029C0B0-07F2-3EE4-D84E-F808C2DF45AF}"/>
              </a:ext>
            </a:extLst>
          </p:cNvPr>
          <p:cNvSpPr txBox="1"/>
          <p:nvPr/>
        </p:nvSpPr>
        <p:spPr>
          <a:xfrm>
            <a:off x="5257799" y="4174124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团队介绍</a:t>
            </a:r>
            <a:endParaRPr kumimoji="1"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63A7DC14-356B-8F37-7380-25CD115A936B}"/>
              </a:ext>
            </a:extLst>
          </p:cNvPr>
          <p:cNvSpPr txBox="1"/>
          <p:nvPr/>
        </p:nvSpPr>
        <p:spPr>
          <a:xfrm>
            <a:off x="5199588" y="2191846"/>
            <a:ext cx="179282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华文楷体"/>
                <a:ea typeface="华文楷体"/>
                <a:cs typeface="华文楷体"/>
                <a:sym typeface="华文楷体"/>
              </a:defRPr>
            </a:lvl1pPr>
          </a:lstStyle>
          <a:p>
            <a:pPr algn="ctr"/>
            <a:r>
              <a:rPr lang="en-US" altLang="zh-CN" sz="2000" dirty="0">
                <a:latin typeface="Arial" panose="020B0604020202020204" pitchFamily="34" charset="0"/>
                <a:ea typeface="思源黑体 CN Normal" panose="020B0400000000000000" pitchFamily="34" charset="-122"/>
                <a:cs typeface="Arial" panose="020B0604020202020204" pitchFamily="34" charset="0"/>
              </a:rPr>
              <a:t>PART</a:t>
            </a:r>
            <a:endParaRPr sz="2000" dirty="0">
              <a:latin typeface="Arial" panose="020B0604020202020204" pitchFamily="34" charset="0"/>
              <a:ea typeface="思源黑体 CN Normal" panose="020B0400000000000000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17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BDEE5D6-F361-C9C0-13A4-04386EBDB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团队介绍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3C8250D-8E03-C9BF-FBF0-490EB5EE7D77}"/>
              </a:ext>
            </a:extLst>
          </p:cNvPr>
          <p:cNvGrpSpPr/>
          <p:nvPr/>
        </p:nvGrpSpPr>
        <p:grpSpPr>
          <a:xfrm>
            <a:off x="4232700" y="1665293"/>
            <a:ext cx="3081212" cy="3527413"/>
            <a:chOff x="4490363" y="1591974"/>
            <a:chExt cx="3081212" cy="3527413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512C3F10-CCD4-B48B-129F-C79BBFF81C69}"/>
                </a:ext>
              </a:extLst>
            </p:cNvPr>
            <p:cNvSpPr/>
            <p:nvPr/>
          </p:nvSpPr>
          <p:spPr>
            <a:xfrm>
              <a:off x="5092443" y="1667435"/>
              <a:ext cx="1877052" cy="1877052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5A3C367-83BB-F996-51F5-F1B0F15CF42D}"/>
                </a:ext>
              </a:extLst>
            </p:cNvPr>
            <p:cNvSpPr/>
            <p:nvPr/>
          </p:nvSpPr>
          <p:spPr>
            <a:xfrm>
              <a:off x="5016982" y="1591974"/>
              <a:ext cx="2027974" cy="2027974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3F81A69-C768-DAB0-50E0-C3F52A851FEA}"/>
                </a:ext>
              </a:extLst>
            </p:cNvPr>
            <p:cNvSpPr txBox="1"/>
            <p:nvPr/>
          </p:nvSpPr>
          <p:spPr>
            <a:xfrm>
              <a:off x="5279242" y="3781313"/>
              <a:ext cx="15034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2"/>
                  </a:solidFill>
                </a:rPr>
                <a:t>欧阳滨滨</a:t>
              </a:r>
              <a:endParaRPr lang="en-US" altLang="zh-CN" sz="2000" b="1" dirty="0">
                <a:solidFill>
                  <a:schemeClr val="tx2"/>
                </a:solidFill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32E78C5-A961-C04F-40D3-381DB65D0F15}"/>
                </a:ext>
              </a:extLst>
            </p:cNvPr>
            <p:cNvSpPr txBox="1"/>
            <p:nvPr/>
          </p:nvSpPr>
          <p:spPr>
            <a:xfrm>
              <a:off x="4490363" y="4273386"/>
              <a:ext cx="3081212" cy="8460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1400" dirty="0" err="1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nlp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算法工程师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联通（广东）产业互联网有限公司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厦门大学 学士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5252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B493BE72-327E-2493-8A55-6F333F02AE1B}"/>
              </a:ext>
            </a:extLst>
          </p:cNvPr>
          <p:cNvGrpSpPr/>
          <p:nvPr/>
        </p:nvGrpSpPr>
        <p:grpSpPr>
          <a:xfrm>
            <a:off x="4866308" y="2070100"/>
            <a:ext cx="2459383" cy="1708005"/>
            <a:chOff x="2625973" y="2533651"/>
            <a:chExt cx="1005571" cy="69835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6C479F5-5A0C-CBA4-43A0-9E3F0F3DDD39}"/>
                </a:ext>
              </a:extLst>
            </p:cNvPr>
            <p:cNvGrpSpPr/>
            <p:nvPr/>
          </p:nvGrpSpPr>
          <p:grpSpPr>
            <a:xfrm>
              <a:off x="2815818" y="2533651"/>
              <a:ext cx="625882" cy="698354"/>
              <a:chOff x="2371318" y="2825751"/>
              <a:chExt cx="1206500" cy="1346202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D010791-B7C1-DFFE-7083-61F90BE88B50}"/>
                  </a:ext>
                </a:extLst>
              </p:cNvPr>
              <p:cNvSpPr/>
              <p:nvPr/>
            </p:nvSpPr>
            <p:spPr>
              <a:xfrm rot="2700000">
                <a:off x="2371318" y="2965453"/>
                <a:ext cx="1206500" cy="1206500"/>
              </a:xfrm>
              <a:prstGeom prst="rect">
                <a:avLst/>
              </a:prstGeom>
              <a:pattFill prst="dkHorz">
                <a:fgClr>
                  <a:srgbClr val="6CC3B4"/>
                </a:fgClr>
                <a:bgClr>
                  <a:schemeClr val="bg1"/>
                </a:bgClr>
              </a:patt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F967AC14-6EA1-C8BD-F7C3-E8A992CB90E5}"/>
                  </a:ext>
                </a:extLst>
              </p:cNvPr>
              <p:cNvSpPr/>
              <p:nvPr/>
            </p:nvSpPr>
            <p:spPr>
              <a:xfrm rot="2700000">
                <a:off x="2371318" y="2825751"/>
                <a:ext cx="1206500" cy="1206500"/>
              </a:xfrm>
              <a:prstGeom prst="rect">
                <a:avLst/>
              </a:prstGeom>
              <a:solidFill>
                <a:srgbClr val="296AB3"/>
              </a:solidFill>
              <a:ln w="12700" cap="flat">
                <a:noFill/>
                <a:prstDash val="solid"/>
                <a:miter lim="8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Calibri"/>
                </a:endParaRPr>
              </a:p>
            </p:txBody>
          </p:sp>
        </p:grpSp>
        <p:sp>
          <p:nvSpPr>
            <p:cNvPr id="9" name="文本框 3">
              <a:extLst>
                <a:ext uri="{FF2B5EF4-FFF2-40B4-BE49-F238E27FC236}">
                  <a16:creationId xmlns:a16="http://schemas.microsoft.com/office/drawing/2014/main" id="{47BCA21B-BA9B-3B19-DA6B-590CD1590B71}"/>
                </a:ext>
              </a:extLst>
            </p:cNvPr>
            <p:cNvSpPr txBox="1"/>
            <p:nvPr/>
          </p:nvSpPr>
          <p:spPr>
            <a:xfrm>
              <a:off x="2625973" y="2652109"/>
              <a:ext cx="1005571" cy="4907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>
                <a:defRPr sz="2400">
                  <a:solidFill>
                    <a:srgbClr val="FFFFFF"/>
                  </a:solidFill>
                  <a:latin typeface="华文楷体"/>
                  <a:ea typeface="华文楷体"/>
                  <a:cs typeface="华文楷体"/>
                  <a:sym typeface="华文楷体"/>
                </a:defRPr>
              </a:lvl1pPr>
            </a:lstStyle>
            <a:p>
              <a:pPr algn="ctr"/>
              <a:r>
                <a:rPr lang="en-US" altLang="zh-CN" sz="7200" dirty="0">
                  <a:latin typeface="Arial" panose="020B0604020202020204" pitchFamily="34" charset="0"/>
                  <a:ea typeface="思源黑体 CN Normal" panose="020B0400000000000000" pitchFamily="34" charset="-122"/>
                  <a:cs typeface="Arial" panose="020B0604020202020204" pitchFamily="34" charset="0"/>
                </a:rPr>
                <a:t>02</a:t>
              </a:r>
              <a:endParaRPr sz="7200" dirty="0">
                <a:latin typeface="Arial" panose="020B0604020202020204" pitchFamily="34" charset="0"/>
                <a:ea typeface="思源黑体 CN Normal" panose="020B0400000000000000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4029C0B0-07F2-3EE4-D84E-F808C2DF45AF}"/>
              </a:ext>
            </a:extLst>
          </p:cNvPr>
          <p:cNvSpPr txBox="1"/>
          <p:nvPr/>
        </p:nvSpPr>
        <p:spPr>
          <a:xfrm>
            <a:off x="4690047" y="4174124"/>
            <a:ext cx="281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解题思路与方案</a:t>
            </a:r>
            <a:endParaRPr kumimoji="1" lang="en-US" altLang="zh-CN" sz="2800" dirty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63A7DC14-356B-8F37-7380-25CD115A936B}"/>
              </a:ext>
            </a:extLst>
          </p:cNvPr>
          <p:cNvSpPr txBox="1"/>
          <p:nvPr/>
        </p:nvSpPr>
        <p:spPr>
          <a:xfrm>
            <a:off x="5199588" y="2191846"/>
            <a:ext cx="1792822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华文楷体"/>
                <a:ea typeface="华文楷体"/>
                <a:cs typeface="华文楷体"/>
                <a:sym typeface="华文楷体"/>
              </a:defRPr>
            </a:lvl1pPr>
          </a:lstStyle>
          <a:p>
            <a:pPr algn="ctr"/>
            <a:r>
              <a:rPr lang="en-US" altLang="zh-CN" sz="2000" dirty="0">
                <a:latin typeface="Arial" panose="020B0604020202020204" pitchFamily="34" charset="0"/>
                <a:ea typeface="思源黑体 CN Normal" panose="020B0400000000000000" pitchFamily="34" charset="-122"/>
                <a:cs typeface="Arial" panose="020B0604020202020204" pitchFamily="34" charset="0"/>
              </a:rPr>
              <a:t>PART</a:t>
            </a:r>
            <a:endParaRPr sz="2000" dirty="0">
              <a:latin typeface="Arial" panose="020B0604020202020204" pitchFamily="34" charset="0"/>
              <a:ea typeface="思源黑体 CN Normal" panose="020B0400000000000000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76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BDEE5D6-F361-C9C0-13A4-04386EBDB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解题思路与方案</a:t>
            </a:r>
            <a:r>
              <a:rPr lang="en-US" altLang="zh-CN" dirty="0"/>
              <a:t>---</a:t>
            </a:r>
            <a:r>
              <a:rPr lang="zh-CN" altLang="en-US" dirty="0"/>
              <a:t>因果分析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FF57B48-7DD0-6435-6C0E-74B96615FC3D}"/>
              </a:ext>
            </a:extLst>
          </p:cNvPr>
          <p:cNvSpPr/>
          <p:nvPr/>
        </p:nvSpPr>
        <p:spPr>
          <a:xfrm>
            <a:off x="1098958" y="1644242"/>
            <a:ext cx="2332139" cy="729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分离出</a:t>
            </a:r>
            <a:r>
              <a:rPr lang="en-US" altLang="zh-CN" dirty="0"/>
              <a:t>A</a:t>
            </a:r>
            <a:endParaRPr lang="zh-CN" altLang="en-US" dirty="0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B4F80FF5-DBDF-B4C9-D2E6-8E89D1C3B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634" y="1760028"/>
            <a:ext cx="258127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5F67F73-A076-D371-02A2-B03A76C9E175}"/>
              </a:ext>
            </a:extLst>
          </p:cNvPr>
          <p:cNvSpPr/>
          <p:nvPr/>
        </p:nvSpPr>
        <p:spPr>
          <a:xfrm>
            <a:off x="1098958" y="3429000"/>
            <a:ext cx="2332139" cy="729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分离出</a:t>
            </a:r>
            <a:r>
              <a:rPr lang="en-US" altLang="zh-CN" dirty="0"/>
              <a:t>C</a:t>
            </a:r>
            <a:endParaRPr lang="zh-CN" altLang="en-US" dirty="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833A549-36BE-384C-AD25-D7F646F8AAFA}"/>
              </a:ext>
            </a:extLst>
          </p:cNvPr>
          <p:cNvCxnSpPr>
            <a:endCxn id="4" idx="0"/>
          </p:cNvCxnSpPr>
          <p:nvPr/>
        </p:nvCxnSpPr>
        <p:spPr>
          <a:xfrm>
            <a:off x="2265027" y="2374084"/>
            <a:ext cx="1" cy="1054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D6CAC4F2-3971-C495-EDBB-C281BBF20ADA}"/>
              </a:ext>
            </a:extLst>
          </p:cNvPr>
          <p:cNvSpPr/>
          <p:nvPr/>
        </p:nvSpPr>
        <p:spPr>
          <a:xfrm>
            <a:off x="3605868" y="1760028"/>
            <a:ext cx="5789802" cy="4446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卡方独立性检验、斯皮尔曼相关性检验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520538E6-3C45-9FC6-9429-60B374D99250}"/>
              </a:ext>
            </a:extLst>
          </p:cNvPr>
          <p:cNvSpPr/>
          <p:nvPr/>
        </p:nvSpPr>
        <p:spPr>
          <a:xfrm>
            <a:off x="3605868" y="3571612"/>
            <a:ext cx="4212672" cy="4446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基于模型的独立性检验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14D4298-8F97-E3FE-0365-DBAEF40948E4}"/>
                  </a:ext>
                </a:extLst>
              </p:cNvPr>
              <p:cNvSpPr txBox="1"/>
              <p:nvPr/>
            </p:nvSpPr>
            <p:spPr>
              <a:xfrm>
                <a:off x="1392572" y="4840448"/>
                <a:ext cx="76255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最终可以得到</a:t>
                </a:r>
                <a:r>
                  <a:rPr lang="en-US" altLang="zh-CN" dirty="0"/>
                  <a:t>W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altLang="zh-CN" dirty="0"/>
                  <a:t>Q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三个变量集合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14D4298-8F97-E3FE-0365-DBAEF4094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572" y="4840448"/>
                <a:ext cx="7625593" cy="369332"/>
              </a:xfrm>
              <a:prstGeom prst="rect">
                <a:avLst/>
              </a:prstGeom>
              <a:blipFill>
                <a:blip r:embed="rId3"/>
                <a:stretch>
                  <a:fillRect l="-639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32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BDEE5D6-F361-C9C0-13A4-04386EBDB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解题思路与方案</a:t>
            </a:r>
            <a:r>
              <a:rPr lang="en-US" altLang="zh-CN" dirty="0"/>
              <a:t>---</a:t>
            </a:r>
            <a:r>
              <a:rPr lang="zh-CN" altLang="en-US" dirty="0"/>
              <a:t>因果分析</a:t>
            </a:r>
            <a:r>
              <a:rPr lang="en-US" altLang="zh-CN" dirty="0"/>
              <a:t>---</a:t>
            </a:r>
            <a:r>
              <a:rPr lang="zh-CN" altLang="en-US" dirty="0"/>
              <a:t>分离出</a:t>
            </a:r>
            <a:r>
              <a:rPr lang="en-US" altLang="zh-CN" dirty="0"/>
              <a:t>A</a:t>
            </a:r>
            <a:endParaRPr lang="zh-CN" altLang="en-US" dirty="0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B4F80FF5-DBDF-B4C9-D2E6-8E89D1C3B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634" y="1760028"/>
            <a:ext cx="258127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6F22596-A07A-0BF6-3C1D-3734AAA10DB0}"/>
              </a:ext>
            </a:extLst>
          </p:cNvPr>
          <p:cNvSpPr/>
          <p:nvPr/>
        </p:nvSpPr>
        <p:spPr>
          <a:xfrm>
            <a:off x="911605" y="1978987"/>
            <a:ext cx="4381848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S1={</a:t>
            </a:r>
            <a:r>
              <a:rPr lang="en-US" altLang="zh-CN" dirty="0" err="1"/>
              <a:t>a|a∈U,a</a:t>
            </a:r>
            <a:r>
              <a:rPr lang="zh-CN" altLang="en-US" dirty="0"/>
              <a:t>与</a:t>
            </a:r>
            <a:r>
              <a:rPr lang="en-US" altLang="zh-CN" dirty="0"/>
              <a:t>X</a:t>
            </a:r>
            <a:r>
              <a:rPr lang="zh-CN" altLang="en-US" dirty="0"/>
              <a:t>不独立 或 </a:t>
            </a:r>
            <a:r>
              <a:rPr lang="en-US" altLang="zh-CN" dirty="0"/>
              <a:t>a</a:t>
            </a:r>
            <a:r>
              <a:rPr lang="zh-CN" altLang="en-US" dirty="0"/>
              <a:t>与</a:t>
            </a:r>
            <a:r>
              <a:rPr lang="en-US" altLang="zh-CN" dirty="0"/>
              <a:t>Y</a:t>
            </a:r>
            <a:r>
              <a:rPr lang="zh-CN" altLang="en-US" dirty="0"/>
              <a:t>不独立</a:t>
            </a:r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C40DAC8-667A-3FB2-662A-7170922877C3}"/>
              </a:ext>
            </a:extLst>
          </p:cNvPr>
          <p:cNvSpPr txBox="1"/>
          <p:nvPr/>
        </p:nvSpPr>
        <p:spPr>
          <a:xfrm>
            <a:off x="745091" y="1291905"/>
            <a:ext cx="2887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U</a:t>
            </a:r>
            <a:r>
              <a:rPr lang="zh-CN" altLang="en-US" dirty="0">
                <a:solidFill>
                  <a:srgbClr val="FF0000"/>
                </a:solidFill>
              </a:rPr>
              <a:t>：所有变量的集合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D2E8EFC-E7E6-7F1B-99F0-811BB4C20B88}"/>
              </a:ext>
            </a:extLst>
          </p:cNvPr>
          <p:cNvSpPr/>
          <p:nvPr/>
        </p:nvSpPr>
        <p:spPr>
          <a:xfrm>
            <a:off x="911605" y="2988480"/>
            <a:ext cx="4381848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S2={a|a∈U-S1,a</a:t>
            </a:r>
            <a:r>
              <a:rPr lang="zh-CN" altLang="en-US" dirty="0"/>
              <a:t>与</a:t>
            </a:r>
            <a:r>
              <a:rPr lang="en-US" altLang="zh-CN" dirty="0"/>
              <a:t>S1</a:t>
            </a:r>
            <a:r>
              <a:rPr lang="zh-CN" altLang="en-US" dirty="0"/>
              <a:t>中的某变量不独立</a:t>
            </a:r>
            <a:r>
              <a:rPr lang="en-US" altLang="zh-CN" dirty="0"/>
              <a:t>}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11FA0A9-02E3-66E6-6425-9725345D8643}"/>
                  </a:ext>
                </a:extLst>
              </p:cNvPr>
              <p:cNvSpPr/>
              <p:nvPr/>
            </p:nvSpPr>
            <p:spPr>
              <a:xfrm>
                <a:off x="911605" y="3997973"/>
                <a:ext cx="4381848" cy="635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S=S1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</m:oMath>
                </a14:m>
                <a:r>
                  <a:rPr lang="en-US" altLang="zh-CN" dirty="0"/>
                  <a:t> S2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11FA0A9-02E3-66E6-6425-9725345D86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605" y="3997973"/>
                <a:ext cx="4381848" cy="6350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D589DA1D-1AB6-F6DC-9574-47CDE4DE8B26}"/>
              </a:ext>
            </a:extLst>
          </p:cNvPr>
          <p:cNvSpPr/>
          <p:nvPr/>
        </p:nvSpPr>
        <p:spPr>
          <a:xfrm>
            <a:off x="911605" y="5007466"/>
            <a:ext cx="4381848" cy="635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由于没有明显的证据证明</a:t>
            </a:r>
            <a:r>
              <a:rPr lang="en-US" altLang="zh-CN" dirty="0"/>
              <a:t>U-S</a:t>
            </a:r>
            <a:r>
              <a:rPr lang="zh-CN" altLang="en-US" dirty="0"/>
              <a:t>中的变量不属于</a:t>
            </a:r>
            <a:r>
              <a:rPr lang="en-US" altLang="zh-CN" dirty="0"/>
              <a:t>A</a:t>
            </a:r>
            <a:r>
              <a:rPr lang="zh-CN" altLang="en-US" dirty="0"/>
              <a:t>，所以我们认为</a:t>
            </a:r>
            <a:r>
              <a:rPr lang="en-US" altLang="zh-CN" dirty="0"/>
              <a:t>A=U-S</a:t>
            </a:r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7D8D8D63-984F-72A5-D367-EB41916AAD47}"/>
              </a:ext>
            </a:extLst>
          </p:cNvPr>
          <p:cNvCxnSpPr>
            <a:stCxn id="2" idx="2"/>
            <a:endCxn id="12" idx="0"/>
          </p:cNvCxnSpPr>
          <p:nvPr/>
        </p:nvCxnSpPr>
        <p:spPr>
          <a:xfrm>
            <a:off x="3102529" y="2613987"/>
            <a:ext cx="0" cy="374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6EFB396-CDAF-DF8A-DCEB-9840FCD3CBD4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>
            <a:off x="3102529" y="3623480"/>
            <a:ext cx="0" cy="374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B5D2351-4241-547E-6790-0E6CEF854B08}"/>
              </a:ext>
            </a:extLst>
          </p:cNvPr>
          <p:cNvCxnSpPr>
            <a:stCxn id="13" idx="2"/>
            <a:endCxn id="15" idx="0"/>
          </p:cNvCxnSpPr>
          <p:nvPr/>
        </p:nvCxnSpPr>
        <p:spPr>
          <a:xfrm>
            <a:off x="3102529" y="4632973"/>
            <a:ext cx="0" cy="374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990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BDEE5D6-F361-C9C0-13A4-04386EBDB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解题思路与方案</a:t>
            </a:r>
            <a:r>
              <a:rPr lang="en-US" altLang="zh-CN" dirty="0"/>
              <a:t>---</a:t>
            </a:r>
            <a:r>
              <a:rPr lang="zh-CN" altLang="en-US" dirty="0"/>
              <a:t>因果分析</a:t>
            </a:r>
            <a:r>
              <a:rPr lang="en-US" altLang="zh-CN" dirty="0"/>
              <a:t>---</a:t>
            </a:r>
            <a:r>
              <a:rPr lang="zh-CN" altLang="en-US" dirty="0"/>
              <a:t>分离出</a:t>
            </a:r>
            <a:r>
              <a:rPr lang="en-US" altLang="zh-CN" dirty="0"/>
              <a:t>C</a:t>
            </a:r>
            <a:endParaRPr lang="zh-CN" altLang="en-US" dirty="0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B4F80FF5-DBDF-B4C9-D2E6-8E89D1C3B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634" y="1760028"/>
            <a:ext cx="258127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F3BCD24-FD3D-7FDF-3E54-FE994D8C1A00}"/>
                  </a:ext>
                </a:extLst>
              </p:cNvPr>
              <p:cNvSpPr txBox="1"/>
              <p:nvPr/>
            </p:nvSpPr>
            <p:spPr>
              <a:xfrm>
                <a:off x="838899" y="2575420"/>
                <a:ext cx="720020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推论：（</a:t>
                </a:r>
                <a:r>
                  <a:rPr lang="en-US" altLang="zh-CN" dirty="0"/>
                  <a:t>W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 </m:t>
                    </m:r>
                  </m:oMath>
                </a14:m>
                <a:r>
                  <a:rPr lang="en-US" altLang="zh-CN" dirty="0"/>
                  <a:t>Q</a:t>
                </a:r>
                <a:r>
                  <a:rPr lang="zh-CN" altLang="en-US" dirty="0"/>
                  <a:t>）与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关于（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）条件独立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/>
                  <a:t>推论之应用：如果有两个变量关于（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）条件不独立，</a:t>
                </a:r>
                <a:endParaRPr lang="en-US" altLang="zh-CN" dirty="0"/>
              </a:p>
              <a:p>
                <a:r>
                  <a:rPr lang="zh-CN" altLang="en-US" dirty="0"/>
                  <a:t>那个这两个变量要吗都属于（</a:t>
                </a:r>
                <a:r>
                  <a:rPr lang="en-US" altLang="zh-CN" dirty="0"/>
                  <a:t> W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 </m:t>
                    </m:r>
                  </m:oMath>
                </a14:m>
                <a:r>
                  <a:rPr lang="en-US" altLang="zh-CN" dirty="0"/>
                  <a:t>Q </a:t>
                </a:r>
                <a:r>
                  <a:rPr lang="zh-CN" altLang="en-US" dirty="0"/>
                  <a:t>）要吗都属于</a:t>
                </a:r>
                <a:r>
                  <a:rPr lang="en-US" altLang="zh-CN" dirty="0"/>
                  <a:t>C</a:t>
                </a:r>
                <a:r>
                  <a:rPr lang="zh-CN" altLang="en-US" dirty="0"/>
                  <a:t>。</a:t>
                </a:r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F3BCD24-FD3D-7FDF-3E54-FE994D8C1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899" y="2575420"/>
                <a:ext cx="7200201" cy="1200329"/>
              </a:xfrm>
              <a:prstGeom prst="rect">
                <a:avLst/>
              </a:prstGeom>
              <a:blipFill>
                <a:blip r:embed="rId3"/>
                <a:stretch>
                  <a:fillRect l="-762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6A2A6B9E-6FB0-08E0-BD15-B65C82CCA201}"/>
              </a:ext>
            </a:extLst>
          </p:cNvPr>
          <p:cNvSpPr txBox="1"/>
          <p:nvPr/>
        </p:nvSpPr>
        <p:spPr>
          <a:xfrm>
            <a:off x="1012591" y="4808843"/>
            <a:ext cx="6946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万事具备，只差：</a:t>
            </a:r>
            <a:r>
              <a:rPr lang="zh-CN" altLang="en-US" sz="2400" dirty="0">
                <a:solidFill>
                  <a:srgbClr val="FF0000"/>
                </a:solidFill>
              </a:rPr>
              <a:t>独立性检验的工具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108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BDEE5D6-F361-C9C0-13A4-04386EBDB5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解题思路与方案</a:t>
            </a:r>
            <a:r>
              <a:rPr lang="en-US" altLang="zh-CN" dirty="0"/>
              <a:t>---</a:t>
            </a:r>
            <a:r>
              <a:rPr lang="zh-CN" altLang="en-US" dirty="0"/>
              <a:t>因果分析</a:t>
            </a:r>
            <a:r>
              <a:rPr lang="en-US" altLang="zh-CN" dirty="0"/>
              <a:t>---</a:t>
            </a:r>
            <a:r>
              <a:rPr lang="zh-CN" altLang="en-US" dirty="0"/>
              <a:t>分离出</a:t>
            </a:r>
            <a:r>
              <a:rPr lang="en-US" altLang="zh-CN" dirty="0"/>
              <a:t>C</a:t>
            </a:r>
            <a:endParaRPr lang="zh-CN" altLang="en-US" dirty="0"/>
          </a:p>
        </p:txBody>
      </p:sp>
      <p:pic>
        <p:nvPicPr>
          <p:cNvPr id="1026" name="Picture 2" descr="enter image description here">
            <a:extLst>
              <a:ext uri="{FF2B5EF4-FFF2-40B4-BE49-F238E27FC236}">
                <a16:creationId xmlns:a16="http://schemas.microsoft.com/office/drawing/2014/main" id="{B4F80FF5-DBDF-B4C9-D2E6-8E89D1C3B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634" y="1760028"/>
            <a:ext cx="258127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CEC4C8F-12D2-024C-0F22-A485874B872F}"/>
              </a:ext>
            </a:extLst>
          </p:cNvPr>
          <p:cNvSpPr txBox="1"/>
          <p:nvPr/>
        </p:nvSpPr>
        <p:spPr>
          <a:xfrm>
            <a:off x="721453" y="3020037"/>
            <a:ext cx="58471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例子：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4E7A7C-CE52-9519-5EBA-CFF7E7C28C05}"/>
              </a:ext>
            </a:extLst>
          </p:cNvPr>
          <p:cNvSpPr txBox="1"/>
          <p:nvPr/>
        </p:nvSpPr>
        <p:spPr>
          <a:xfrm>
            <a:off x="745091" y="1518407"/>
            <a:ext cx="5788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、漏检：许多变量不相关，但是也不独立，</a:t>
            </a:r>
            <a:endParaRPr lang="en-US" altLang="zh-CN" dirty="0"/>
          </a:p>
          <a:p>
            <a:r>
              <a:rPr lang="zh-CN" altLang="en-US" dirty="0"/>
              <a:t>所以只用相关性检验筛选，容易漏筛不独立的关系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、由于</a:t>
            </a:r>
            <a:r>
              <a:rPr lang="en-US" altLang="zh-CN" dirty="0"/>
              <a:t>Y</a:t>
            </a:r>
            <a:r>
              <a:rPr lang="zh-CN" altLang="en-US" dirty="0"/>
              <a:t>是连续值，常规的统计学手段也难以做条件独立检验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813529-F993-66D1-FB4E-3C59C4EFF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53" y="3510616"/>
            <a:ext cx="5940693" cy="180083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C053C1-039D-B88F-B5BF-205D0F829F1F}"/>
              </a:ext>
            </a:extLst>
          </p:cNvPr>
          <p:cNvSpPr txBox="1"/>
          <p:nvPr/>
        </p:nvSpPr>
        <p:spPr>
          <a:xfrm>
            <a:off x="3175877" y="4491375"/>
            <a:ext cx="42112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x,y</a:t>
            </a:r>
            <a:r>
              <a:rPr lang="zh-CN" altLang="en-US" sz="1400" dirty="0"/>
              <a:t>不相关，但是也不独立</a:t>
            </a:r>
          </a:p>
        </p:txBody>
      </p:sp>
    </p:spTree>
    <p:extLst>
      <p:ext uri="{BB962C8B-B14F-4D97-AF65-F5344CB8AC3E}">
        <p14:creationId xmlns:p14="http://schemas.microsoft.com/office/powerpoint/2010/main" val="417901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1045</Words>
  <Application>Microsoft Office PowerPoint</Application>
  <PresentationFormat>宽屏</PresentationFormat>
  <Paragraphs>146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等线</vt:lpstr>
      <vt:lpstr>黑体</vt:lpstr>
      <vt:lpstr>微软雅黑</vt:lpstr>
      <vt:lpstr>Arial</vt:lpstr>
      <vt:lpstr>Cambria Math</vt:lpstr>
      <vt:lpstr>Courier New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吴甜甜</dc:creator>
  <cp:lastModifiedBy>oybb</cp:lastModifiedBy>
  <cp:revision>25</cp:revision>
  <dcterms:created xsi:type="dcterms:W3CDTF">2022-08-18T06:42:46Z</dcterms:created>
  <dcterms:modified xsi:type="dcterms:W3CDTF">2022-08-30T16:15:02Z</dcterms:modified>
</cp:coreProperties>
</file>